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Roboto"/>
      <p:regular r:id="rId30"/>
      <p:bold r:id="rId31"/>
      <p:italic r:id="rId32"/>
      <p:boldItalic r:id="rId33"/>
    </p:embeddedFont>
    <p:embeddedFont>
      <p:font typeface="Sofia Sans Semi Condensed SemiBol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Kathleen Durk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5.xml"/><Relationship Id="rId33" Type="http://schemas.openxmlformats.org/officeDocument/2006/relationships/font" Target="fonts/Roboto-boldItalic.fntdata"/><Relationship Id="rId10" Type="http://schemas.openxmlformats.org/officeDocument/2006/relationships/slide" Target="slides/slide4.xml"/><Relationship Id="rId32" Type="http://schemas.openxmlformats.org/officeDocument/2006/relationships/font" Target="fonts/Roboto-italic.fntdata"/><Relationship Id="rId13" Type="http://schemas.openxmlformats.org/officeDocument/2006/relationships/slide" Target="slides/slide7.xml"/><Relationship Id="rId35" Type="http://schemas.openxmlformats.org/officeDocument/2006/relationships/font" Target="fonts/SofiaSansSemiCondensedSemiBold-bold.fntdata"/><Relationship Id="rId12" Type="http://schemas.openxmlformats.org/officeDocument/2006/relationships/slide" Target="slides/slide6.xml"/><Relationship Id="rId34" Type="http://schemas.openxmlformats.org/officeDocument/2006/relationships/font" Target="fonts/SofiaSansSemiCondensedSemiBold-regular.fntdata"/><Relationship Id="rId15" Type="http://schemas.openxmlformats.org/officeDocument/2006/relationships/slide" Target="slides/slide9.xml"/><Relationship Id="rId37" Type="http://schemas.openxmlformats.org/officeDocument/2006/relationships/font" Target="fonts/SofiaSansSemiCondensedSemiBold-boldItalic.fntdata"/><Relationship Id="rId14" Type="http://schemas.openxmlformats.org/officeDocument/2006/relationships/slide" Target="slides/slide8.xml"/><Relationship Id="rId36" Type="http://schemas.openxmlformats.org/officeDocument/2006/relationships/font" Target="fonts/SofiaSansSemiCondensedSemi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12-16T11:00:49.907">
    <p:pos x="6000" y="0"/>
    <p:text>if I have time, split the older groups by sequencing run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Kathleen Durkin, </a:t>
            </a:r>
            <a:endParaRPr/>
          </a:p>
          <a:p>
            <a:pPr indent="0" lvl="0" marL="0" rtl="0" algn="l">
              <a:spcBef>
                <a:spcPts val="0"/>
              </a:spcBef>
              <a:spcAft>
                <a:spcPts val="0"/>
              </a:spcAft>
              <a:buNone/>
            </a:pPr>
            <a:r>
              <a:rPr lang="en"/>
              <a:t>3rd year PhD student at UW, studying epigenetics in marine invertebrates</a:t>
            </a:r>
            <a:endParaRPr/>
          </a:p>
          <a:p>
            <a:pPr indent="0" lvl="0" marL="0" rtl="0" algn="l">
              <a:spcBef>
                <a:spcPts val="0"/>
              </a:spcBef>
              <a:spcAft>
                <a:spcPts val="0"/>
              </a:spcAft>
              <a:buNone/>
            </a:pPr>
            <a:r>
              <a:rPr lang="en"/>
              <a:t>Past summer I completed a 10w SIFP fellowship at the Smithsonian NMNH</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a621c788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a621c788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b0ee2bb819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b0ee2bb81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Selected the </a:t>
            </a:r>
            <a:r>
              <a:rPr lang="en" sz="1800">
                <a:solidFill>
                  <a:srgbClr val="595959"/>
                </a:solidFill>
              </a:rPr>
              <a:t>caribbean</a:t>
            </a:r>
            <a:r>
              <a:rPr lang="en" sz="1800">
                <a:solidFill>
                  <a:srgbClr val="595959"/>
                </a:solidFill>
              </a:rPr>
              <a:t> octocoral Eunicea </a:t>
            </a:r>
            <a:r>
              <a:rPr lang="en" sz="1800">
                <a:solidFill>
                  <a:srgbClr val="595959"/>
                </a:solidFill>
              </a:rPr>
              <a:t>tournefortii, which is widely distributed throughout the Caribbean and Bahamas</a:t>
            </a:r>
            <a:endParaRPr sz="1800">
              <a:solidFill>
                <a:srgbClr val="595959"/>
              </a:solidFill>
            </a:endParaRPr>
          </a:p>
          <a:p>
            <a:pPr indent="-342900" lvl="1" marL="914400" rtl="0" algn="l">
              <a:lnSpc>
                <a:spcPct val="115000"/>
              </a:lnSpc>
              <a:spcBef>
                <a:spcPts val="0"/>
              </a:spcBef>
              <a:spcAft>
                <a:spcPts val="0"/>
              </a:spcAft>
              <a:buClr>
                <a:srgbClr val="595959"/>
              </a:buClr>
              <a:buSzPts val="1800"/>
              <a:buChar char="-"/>
            </a:pPr>
            <a:r>
              <a:rPr lang="en" sz="1800">
                <a:solidFill>
                  <a:srgbClr val="595959"/>
                </a:solidFill>
              </a:rPr>
              <a:t>Museum had relatively high # of dried samples</a:t>
            </a:r>
            <a:endParaRPr sz="1800">
              <a:solidFill>
                <a:srgbClr val="595959"/>
              </a:solidFill>
            </a:endParaRPr>
          </a:p>
          <a:p>
            <a:pPr indent="-342900" lvl="1" marL="914400" rtl="0" algn="l">
              <a:lnSpc>
                <a:spcPct val="115000"/>
              </a:lnSpc>
              <a:spcBef>
                <a:spcPts val="0"/>
              </a:spcBef>
              <a:spcAft>
                <a:spcPts val="0"/>
              </a:spcAft>
              <a:buClr>
                <a:srgbClr val="595959"/>
              </a:buClr>
              <a:buSzPts val="1800"/>
              <a:buChar char="-"/>
            </a:pPr>
            <a:r>
              <a:rPr lang="en" sz="1800">
                <a:solidFill>
                  <a:srgbClr val="595959"/>
                </a:solidFill>
              </a:rPr>
              <a:t>Had &gt;5 vouchers each from &gt;100yo, ~50yo, and w/in last 20 year (modern ref)</a:t>
            </a:r>
            <a:endParaRPr sz="1800">
              <a:solidFill>
                <a:srgbClr val="595959"/>
              </a:solidFill>
            </a:endParaRPr>
          </a:p>
          <a:p>
            <a:pPr indent="-342900" lvl="1" marL="914400" rtl="0" algn="l">
              <a:lnSpc>
                <a:spcPct val="115000"/>
              </a:lnSpc>
              <a:spcBef>
                <a:spcPts val="0"/>
              </a:spcBef>
              <a:spcAft>
                <a:spcPts val="0"/>
              </a:spcAft>
              <a:buClr>
                <a:srgbClr val="595959"/>
              </a:buClr>
              <a:buSzPts val="1800"/>
              <a:buChar char="-"/>
            </a:pPr>
            <a:r>
              <a:rPr lang="en" sz="1800">
                <a:solidFill>
                  <a:srgbClr val="595959"/>
                </a:solidFill>
              </a:rPr>
              <a:t>High quality genome for Eunciea knighti</a:t>
            </a:r>
            <a:endParaRPr sz="1800">
              <a:solidFill>
                <a:srgbClr val="595959"/>
              </a:solidFill>
            </a:endParaRPr>
          </a:p>
          <a:p>
            <a:pPr indent="0" lvl="0" marL="0" rtl="0" algn="l">
              <a:lnSpc>
                <a:spcPct val="115000"/>
              </a:lnSpc>
              <a:spcBef>
                <a:spcPts val="1200"/>
              </a:spcBef>
              <a:spcAft>
                <a:spcPts val="1200"/>
              </a:spcAft>
              <a:buNone/>
            </a:pPr>
            <a:r>
              <a:t/>
            </a:r>
            <a:endParaRPr sz="1800">
              <a:solidFill>
                <a:srgbClr val="595959"/>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b0890f89c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b0890f89c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As expected, extractions had a clear relationship of both DNA quantity and quality with collection date.</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While we originally planned to </a:t>
            </a:r>
            <a:r>
              <a:rPr lang="en" sz="1800">
                <a:solidFill>
                  <a:srgbClr val="595959"/>
                </a:solidFill>
              </a:rPr>
              <a:t>include</a:t>
            </a:r>
            <a:r>
              <a:rPr lang="en" sz="1800">
                <a:solidFill>
                  <a:srgbClr val="595959"/>
                </a:solidFill>
              </a:rPr>
              <a:t> 5 vouchers in each of the three </a:t>
            </a:r>
            <a:r>
              <a:rPr lang="en" sz="1800">
                <a:solidFill>
                  <a:srgbClr val="595959"/>
                </a:solidFill>
              </a:rPr>
              <a:t>collection</a:t>
            </a:r>
            <a:r>
              <a:rPr lang="en" sz="1800">
                <a:solidFill>
                  <a:srgbClr val="595959"/>
                </a:solidFill>
              </a:rPr>
              <a:t> ranges (&gt;100yo, ~50 yo, modern), ended up switching to n=3 due to coverage limitations</a:t>
            </a:r>
            <a:endParaRPr sz="1800">
              <a:solidFill>
                <a:srgbClr val="595959"/>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b0ee2bb81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b0ee2bb81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Library Preparation: ONT Native Barcoding 96 (no amp, so preserves modifications)</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Barcoding several samples on a single flow cell allowed us to reduce per-sample cost while still hopefully meeting coverage requirements</a:t>
            </a:r>
            <a:endParaRPr sz="1800">
              <a:solidFill>
                <a:srgbClr val="595959"/>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b0ee2bb819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b0ee2bb819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595959"/>
                </a:solidFill>
              </a:rPr>
              <a:t>The </a:t>
            </a:r>
            <a:r>
              <a:rPr lang="en" sz="1800">
                <a:solidFill>
                  <a:srgbClr val="595959"/>
                </a:solidFill>
              </a:rPr>
              <a:t>flow</a:t>
            </a:r>
            <a:r>
              <a:rPr lang="en" sz="1800">
                <a:solidFill>
                  <a:srgbClr val="595959"/>
                </a:solidFill>
              </a:rPr>
              <a:t> cells – consumable parts used during a sequencing run – are expensive, so </a:t>
            </a:r>
            <a:endParaRPr sz="1800">
              <a:solidFill>
                <a:srgbClr val="595959"/>
              </a:solidFill>
            </a:endParaRPr>
          </a:p>
          <a:p>
            <a:pPr indent="0" lvl="0" marL="0" rtl="0" algn="l">
              <a:lnSpc>
                <a:spcPct val="115000"/>
              </a:lnSpc>
              <a:spcBef>
                <a:spcPts val="1200"/>
              </a:spcBef>
              <a:spcAft>
                <a:spcPts val="1200"/>
              </a:spcAft>
              <a:buNone/>
            </a:pPr>
            <a:r>
              <a:rPr lang="en" sz="1800">
                <a:solidFill>
                  <a:srgbClr val="595959"/>
                </a:solidFill>
              </a:rPr>
              <a:t>used Flongles (mini </a:t>
            </a:r>
            <a:r>
              <a:rPr lang="en" sz="1800">
                <a:solidFill>
                  <a:srgbClr val="595959"/>
                </a:solidFill>
              </a:rPr>
              <a:t>flow</a:t>
            </a:r>
            <a:r>
              <a:rPr lang="en" sz="1800">
                <a:solidFill>
                  <a:srgbClr val="595959"/>
                </a:solidFill>
              </a:rPr>
              <a:t> cells) to confirm library prep and asses sample quality (e.g., check for contamination)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0ee2bb819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b0ee2bb819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Full sequencing with MinION flow cells, </a:t>
            </a:r>
            <a:r>
              <a:rPr lang="en" sz="1800">
                <a:solidFill>
                  <a:srgbClr val="595959"/>
                </a:solidFill>
              </a:rPr>
              <a:t>including</a:t>
            </a:r>
            <a:r>
              <a:rPr lang="en" sz="1800">
                <a:solidFill>
                  <a:srgbClr val="595959"/>
                </a:solidFill>
              </a:rPr>
              <a:t> several wash/reload cycles to maximize output</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5 runs total, with historic and mid-age samples sequenced twice to increase coverage.</a:t>
            </a:r>
            <a:endParaRPr sz="1800">
              <a:solidFill>
                <a:srgbClr val="595959"/>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b0ee2bb819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b0ee2bb819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595959"/>
                </a:solidFill>
              </a:rPr>
              <a:t>Modified basecalling on nanopore outputs</a:t>
            </a:r>
            <a:endParaRPr sz="1800">
              <a:solidFill>
                <a:srgbClr val="595959"/>
              </a:solidFill>
            </a:endParaRPr>
          </a:p>
          <a:p>
            <a:pPr indent="0" lvl="0" marL="0" rtl="0" algn="l">
              <a:lnSpc>
                <a:spcPct val="115000"/>
              </a:lnSpc>
              <a:spcBef>
                <a:spcPts val="1200"/>
              </a:spcBef>
              <a:spcAft>
                <a:spcPts val="1200"/>
              </a:spcAft>
              <a:buNone/>
            </a:pPr>
            <a:r>
              <a:rPr lang="en" sz="1800">
                <a:solidFill>
                  <a:srgbClr val="595959"/>
                </a:solidFill>
              </a:rPr>
              <a:t>Generation modification summary files, etc. </a:t>
            </a:r>
            <a:endParaRPr sz="1800">
              <a:solidFill>
                <a:srgbClr val="595959"/>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b0890f89c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b0890f89c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to note that, for the Oldest and Mid-age age groups, the output shown here represents the cumulative output across two iterations of library prep and MinIONsequencing, due to low output. Even with “doubling” the output, there are still dramatic differences in output (both read- and base-level) based on sample age, and the sample quality differences are also apparent in the N50 differences. One upside, though, is that there isn’t much </a:t>
            </a:r>
            <a:r>
              <a:rPr lang="en"/>
              <a:t>difference in the mean pass rate, which represents the proportion of sequenced reads that meet a minimum quality threshold. That means that, while less is sequenced from old samples, even when comparable library quantities are loaded, what is sequenced is still sufficiently high-quality to be usable.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other notes:</a:t>
            </a:r>
            <a:endParaRPr/>
          </a:p>
          <a:p>
            <a:pPr indent="0" lvl="0" marL="0" rtl="0" algn="l">
              <a:spcBef>
                <a:spcPts val="0"/>
              </a:spcBef>
              <a:spcAft>
                <a:spcPts val="0"/>
              </a:spcAft>
              <a:buNone/>
            </a:pPr>
            <a:r>
              <a:rPr lang="en"/>
              <a:t>Flongles are useful for sample QC, but flow cell quality was a problem, so value for data output is limited</a:t>
            </a:r>
            <a:endParaRPr/>
          </a:p>
          <a:p>
            <a:pPr indent="0" lvl="0" marL="0" rtl="0" algn="l">
              <a:spcBef>
                <a:spcPts val="0"/>
              </a:spcBef>
              <a:spcAft>
                <a:spcPts val="0"/>
              </a:spcAft>
              <a:buNone/>
            </a:pPr>
            <a:r>
              <a:rPr lang="en"/>
              <a:t>Nanopore is still not well optimized for non-model specimens, and output (both Flongle and MinION) was very low even for the modern samples </a:t>
            </a:r>
            <a:endParaRPr/>
          </a:p>
          <a:p>
            <a:pPr indent="0" lvl="0" marL="0" rtl="0" algn="l">
              <a:spcBef>
                <a:spcPts val="0"/>
              </a:spcBef>
              <a:spcAft>
                <a:spcPts val="0"/>
              </a:spcAft>
              <a:buNone/>
            </a:pPr>
            <a:r>
              <a:rPr lang="en"/>
              <a:t>we consequently reduced # of samples</a:t>
            </a:r>
            <a:endParaRPr/>
          </a:p>
          <a:p>
            <a:pPr indent="0" lvl="0" marL="0" rtl="0" algn="l">
              <a:spcBef>
                <a:spcPts val="0"/>
              </a:spcBef>
              <a:spcAft>
                <a:spcPts val="0"/>
              </a:spcAft>
              <a:buNone/>
            </a:pPr>
            <a:r>
              <a:rPr lang="en"/>
              <a:t>Actually double-sequenced the mid-age and oldest age group samples (two sequencing runs)</a:t>
            </a:r>
            <a:endParaRPr/>
          </a:p>
          <a:p>
            <a:pPr indent="0" lvl="0" marL="0" rtl="0" algn="l">
              <a:spcBef>
                <a:spcPts val="0"/>
              </a:spcBef>
              <a:spcAft>
                <a:spcPts val="0"/>
              </a:spcAft>
              <a:buNone/>
            </a:pPr>
            <a:r>
              <a:rPr lang="en"/>
              <a:t>Still have extremely low coverage (average of 1-2X across whole genome for all specimens), so very limited in ability to confidently call individual CpG site methylation</a:t>
            </a:r>
            <a:endParaRPr/>
          </a:p>
          <a:p>
            <a:pPr indent="0" lvl="0" marL="0" rtl="0" algn="l">
              <a:spcBef>
                <a:spcPts val="0"/>
              </a:spcBef>
              <a:spcAft>
                <a:spcPts val="0"/>
              </a:spcAft>
              <a:buNone/>
            </a:pPr>
            <a:r>
              <a:rPr lang="en"/>
              <a:t>However, can still discuss global-level!</a:t>
            </a:r>
            <a:endParaRPr/>
          </a:p>
          <a:p>
            <a:pPr indent="0" lvl="0" marL="0" rtl="0" algn="l">
              <a:spcBef>
                <a:spcPts val="0"/>
              </a:spcBef>
              <a:spcAft>
                <a:spcPts val="0"/>
              </a:spcAft>
              <a:buNone/>
            </a:pPr>
            <a:r>
              <a:rPr lang="en"/>
              <a:t>Alignment 50-80% across runs.</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b0890f89c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b0890f89c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few key takeaways from the sequencing phase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b0ee2bb81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b0ee2bb81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Excitging part – methylation!</a:t>
            </a:r>
            <a:endParaRPr/>
          </a:p>
          <a:p>
            <a:pPr indent="0" lvl="0" marL="0" rtl="0" algn="l">
              <a:lnSpc>
                <a:spcPct val="115000"/>
              </a:lnSpc>
              <a:spcBef>
                <a:spcPts val="1200"/>
              </a:spcBef>
              <a:spcAft>
                <a:spcPts val="0"/>
              </a:spcAft>
              <a:buNone/>
            </a:pPr>
            <a:r>
              <a:rPr lang="en"/>
              <a:t>"We successfully detected 5mC methylation across all specimen age categories, with levels in the 4-6% range typical for invertebrates. </a:t>
            </a:r>
            <a:endParaRPr/>
          </a:p>
          <a:p>
            <a:pPr indent="0" lvl="0" marL="0" rtl="0" algn="l">
              <a:lnSpc>
                <a:spcPct val="115000"/>
              </a:lnSpc>
              <a:spcBef>
                <a:spcPts val="1200"/>
              </a:spcBef>
              <a:spcAft>
                <a:spcPts val="0"/>
              </a:spcAft>
              <a:buNone/>
            </a:pPr>
            <a:r>
              <a:rPr lang="en"/>
              <a:t>Importantly, don't see a systematic decline in detected methylation with specimen age, </a:t>
            </a:r>
            <a:endParaRPr/>
          </a:p>
          <a:p>
            <a:pPr indent="0" lvl="0" marL="0" rtl="0" algn="l">
              <a:lnSpc>
                <a:spcPct val="115000"/>
              </a:lnSpc>
              <a:spcBef>
                <a:spcPts val="1200"/>
              </a:spcBef>
              <a:spcAft>
                <a:spcPts val="0"/>
              </a:spcAft>
              <a:buClr>
                <a:schemeClr val="dk1"/>
              </a:buClr>
              <a:buSzPts val="1100"/>
              <a:buFont typeface="Arial"/>
              <a:buNone/>
            </a:pPr>
            <a:r>
              <a:rPr lang="en"/>
              <a:t>suggests nanopore approach can recover methylation signals from historic DNA.</a:t>
            </a:r>
            <a:endParaRPr/>
          </a:p>
          <a:p>
            <a:pPr indent="0" lvl="0" marL="0" rtl="0" algn="l">
              <a:lnSpc>
                <a:spcPct val="115000"/>
              </a:lnSpc>
              <a:spcBef>
                <a:spcPts val="1200"/>
              </a:spcBef>
              <a:spcAft>
                <a:spcPts val="0"/>
              </a:spcAft>
              <a:buClr>
                <a:schemeClr val="dk1"/>
              </a:buClr>
              <a:buSzPts val="1100"/>
              <a:buFont typeface="Arial"/>
              <a:buNone/>
            </a:pPr>
            <a:r>
              <a:rPr lang="en"/>
              <a:t>We also examined 5hmC and 6mA calls, which are modifications rarely found in eukaryotes. As expected, these are likely spurious—note that the historic specimens show elevated levels compared to modern samples, suggesting these 'modifications' may actually reflect DNA damage patterns or microbial contamination that accumulates over time. This gives us a potential proxy for assessing DNA damage alongside our deamination analysis."</a:t>
            </a:r>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9e6c9ef44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9e6c9ef44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595959"/>
                </a:solidFill>
              </a:rPr>
              <a:t>Before getting into the project details, let me give some quick background on DNA methylation for those less familiar with it.</a:t>
            </a:r>
            <a:endParaRPr sz="1500">
              <a:solidFill>
                <a:srgbClr val="595959"/>
              </a:solidFill>
            </a:endParaRPr>
          </a:p>
          <a:p>
            <a:pPr indent="-323850" lvl="0" marL="457200" rtl="0" algn="l">
              <a:spcBef>
                <a:spcPts val="0"/>
              </a:spcBef>
              <a:spcAft>
                <a:spcPts val="0"/>
              </a:spcAft>
              <a:buClr>
                <a:srgbClr val="595959"/>
              </a:buClr>
              <a:buSzPts val="1500"/>
              <a:buChar char="-"/>
            </a:pPr>
            <a:r>
              <a:rPr lang="en" sz="1500">
                <a:solidFill>
                  <a:srgbClr val="595959"/>
                </a:solidFill>
              </a:rPr>
              <a:t>Addition of methyl group to DNA nucleotides. In Eukaryotes, this most commonly occurs on Cytosine residues found in a “CpG dinucleotide context”, as seen in figure.</a:t>
            </a:r>
            <a:endParaRPr sz="1500">
              <a:solidFill>
                <a:srgbClr val="595959"/>
              </a:solidFill>
            </a:endParaRPr>
          </a:p>
          <a:p>
            <a:pPr indent="-323850" lvl="0" marL="457200" rtl="0" algn="l">
              <a:spcBef>
                <a:spcPts val="0"/>
              </a:spcBef>
              <a:spcAft>
                <a:spcPts val="0"/>
              </a:spcAft>
              <a:buClr>
                <a:srgbClr val="595959"/>
              </a:buClr>
              <a:buSzPts val="1500"/>
              <a:buChar char="-"/>
            </a:pPr>
            <a:r>
              <a:rPr lang="en" sz="1500">
                <a:solidFill>
                  <a:srgbClr val="595959"/>
                </a:solidFill>
              </a:rPr>
              <a:t>Epigenetic mechanism: Changes how genes are expressed without altering the underlying DNA sequence</a:t>
            </a:r>
            <a:endParaRPr sz="1500">
              <a:solidFill>
                <a:srgbClr val="595959"/>
              </a:solidFill>
            </a:endParaRPr>
          </a:p>
          <a:p>
            <a:pPr indent="-323850" lvl="0" marL="457200" rtl="0" algn="l">
              <a:spcBef>
                <a:spcPts val="0"/>
              </a:spcBef>
              <a:spcAft>
                <a:spcPts val="0"/>
              </a:spcAft>
              <a:buClr>
                <a:srgbClr val="595959"/>
              </a:buClr>
              <a:buSzPts val="1500"/>
              <a:buChar char="-"/>
            </a:pPr>
            <a:r>
              <a:rPr lang="en" sz="1500">
                <a:solidFill>
                  <a:srgbClr val="595959"/>
                </a:solidFill>
              </a:rPr>
              <a:t>Can be dynamically added and removed by specific modification enzymes in response to developmental or environmental shifts.</a:t>
            </a:r>
            <a:endParaRPr sz="1500">
              <a:solidFill>
                <a:srgbClr val="595959"/>
              </a:solidFill>
            </a:endParaRPr>
          </a:p>
          <a:p>
            <a:pPr indent="-323850" lvl="0" marL="457200" rtl="0" algn="l">
              <a:spcBef>
                <a:spcPts val="0"/>
              </a:spcBef>
              <a:spcAft>
                <a:spcPts val="0"/>
              </a:spcAft>
              <a:buClr>
                <a:srgbClr val="595959"/>
              </a:buClr>
              <a:buSzPts val="1500"/>
              <a:buChar char="-"/>
            </a:pPr>
            <a:r>
              <a:rPr lang="en" sz="1500">
                <a:solidFill>
                  <a:srgbClr val="595959"/>
                </a:solidFill>
              </a:rPr>
              <a:t>Potentially heritable in marine invertebrates, including corals</a:t>
            </a:r>
            <a:endParaRPr sz="1500">
              <a:solidFill>
                <a:srgbClr val="595959"/>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b0ee2bb819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b0ee2bb81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b0ee2bb81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b0ee2bb81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b0ee2bb81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b0ee2bb81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b0890f89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b0890f89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b0890f89c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b0890f89c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595959"/>
              </a:buClr>
              <a:buSzPts val="1500"/>
              <a:buChar char="-"/>
            </a:pPr>
            <a:r>
              <a:rPr lang="en" sz="1500">
                <a:solidFill>
                  <a:srgbClr val="595959"/>
                </a:solidFill>
              </a:rPr>
              <a:t>Major differences between vertebrates and invertebrates. Invertebrates generally have:</a:t>
            </a:r>
            <a:endParaRPr sz="1500">
              <a:solidFill>
                <a:srgbClr val="595959"/>
              </a:solidFill>
            </a:endParaRPr>
          </a:p>
          <a:p>
            <a:pPr indent="-323850" lvl="1" marL="914400" rtl="0" algn="l">
              <a:lnSpc>
                <a:spcPct val="115000"/>
              </a:lnSpc>
              <a:spcBef>
                <a:spcPts val="0"/>
              </a:spcBef>
              <a:spcAft>
                <a:spcPts val="0"/>
              </a:spcAft>
              <a:buClr>
                <a:srgbClr val="595959"/>
              </a:buClr>
              <a:buSzPts val="1500"/>
              <a:buChar char="-"/>
            </a:pPr>
            <a:r>
              <a:rPr lang="en" sz="1500">
                <a:solidFill>
                  <a:srgbClr val="595959"/>
                </a:solidFill>
              </a:rPr>
              <a:t>Lower global methylation levels (across the whole genome)</a:t>
            </a:r>
            <a:endParaRPr sz="1500">
              <a:solidFill>
                <a:srgbClr val="595959"/>
              </a:solidFill>
            </a:endParaRPr>
          </a:p>
          <a:p>
            <a:pPr indent="-323850" lvl="1" marL="914400" rtl="0" algn="l">
              <a:lnSpc>
                <a:spcPct val="115000"/>
              </a:lnSpc>
              <a:spcBef>
                <a:spcPts val="0"/>
              </a:spcBef>
              <a:spcAft>
                <a:spcPts val="0"/>
              </a:spcAft>
              <a:buClr>
                <a:srgbClr val="595959"/>
              </a:buClr>
              <a:buSzPts val="1500"/>
              <a:buChar char="-"/>
            </a:pPr>
            <a:r>
              <a:rPr lang="en" sz="1500">
                <a:solidFill>
                  <a:srgbClr val="595959"/>
                </a:solidFill>
              </a:rPr>
              <a:t>Different distribution patterns of methylation across genomic features</a:t>
            </a:r>
            <a:endParaRPr sz="1500">
              <a:solidFill>
                <a:srgbClr val="595959"/>
              </a:solidFill>
            </a:endParaRPr>
          </a:p>
          <a:p>
            <a:pPr indent="-323850" lvl="1" marL="914400" rtl="0" algn="l">
              <a:lnSpc>
                <a:spcPct val="115000"/>
              </a:lnSpc>
              <a:spcBef>
                <a:spcPts val="0"/>
              </a:spcBef>
              <a:spcAft>
                <a:spcPts val="0"/>
              </a:spcAft>
              <a:buClr>
                <a:srgbClr val="595959"/>
              </a:buClr>
              <a:buSzPts val="1500"/>
              <a:buChar char="-"/>
            </a:pPr>
            <a:r>
              <a:rPr lang="en" sz="1500">
                <a:solidFill>
                  <a:srgbClr val="595959"/>
                </a:solidFill>
              </a:rPr>
              <a:t>And a yet-unresolved mechanistic relationship with expression/phenotype</a:t>
            </a:r>
            <a:endParaRPr sz="1500">
              <a:solidFill>
                <a:srgbClr val="595959"/>
              </a:solidFill>
            </a:endParaRPr>
          </a:p>
          <a:p>
            <a:pPr indent="-323850" lvl="0" marL="457200" rtl="0" algn="l">
              <a:lnSpc>
                <a:spcPct val="115000"/>
              </a:lnSpc>
              <a:spcBef>
                <a:spcPts val="0"/>
              </a:spcBef>
              <a:spcAft>
                <a:spcPts val="0"/>
              </a:spcAft>
              <a:buClr>
                <a:srgbClr val="595959"/>
              </a:buClr>
              <a:buSzPts val="1500"/>
              <a:buChar char="-"/>
            </a:pPr>
            <a:r>
              <a:rPr lang="en" sz="1500">
                <a:solidFill>
                  <a:srgbClr val="595959"/>
                </a:solidFill>
              </a:rPr>
              <a:t>However, even though we don’t yet understand the mechanism of DNA methylation in invertebrates, we do know it’s key for stress response and acclimatization potential</a:t>
            </a:r>
            <a:endParaRPr sz="1500">
              <a:solidFill>
                <a:srgbClr val="595959"/>
              </a:solidFill>
            </a:endParaRPr>
          </a:p>
          <a:p>
            <a:pPr indent="-323850" lvl="0" marL="457200" rtl="0" algn="l">
              <a:lnSpc>
                <a:spcPct val="115000"/>
              </a:lnSpc>
              <a:spcBef>
                <a:spcPts val="0"/>
              </a:spcBef>
              <a:spcAft>
                <a:spcPts val="0"/>
              </a:spcAft>
              <a:buClr>
                <a:srgbClr val="595959"/>
              </a:buClr>
              <a:buSzPts val="1500"/>
              <a:buChar char="-"/>
            </a:pPr>
            <a:r>
              <a:rPr lang="en" sz="1500">
                <a:solidFill>
                  <a:srgbClr val="595959"/>
                </a:solidFill>
              </a:rPr>
              <a:t>Thus particularly relevant to understanding capacity for rapid environmental response, to evaluating differences in population resilience, etc. </a:t>
            </a:r>
            <a:endParaRPr sz="15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b0890f89c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b0890f89c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Excellent recent work examining DNA methylation in corals</a:t>
            </a:r>
            <a:endParaRPr/>
          </a:p>
          <a:p>
            <a:pPr indent="-298450" lvl="0" marL="457200" rtl="0" algn="l">
              <a:spcBef>
                <a:spcPts val="0"/>
              </a:spcBef>
              <a:spcAft>
                <a:spcPts val="0"/>
              </a:spcAft>
              <a:buSzPts val="1100"/>
              <a:buChar char="-"/>
            </a:pPr>
            <a:r>
              <a:rPr lang="en"/>
              <a:t>These studies show methylation profiles shift in response to environmental changes, </a:t>
            </a:r>
            <a:r>
              <a:rPr lang="en"/>
              <a:t>including</a:t>
            </a:r>
            <a:r>
              <a:rPr lang="en"/>
              <a:t> transplantation, temperature stress, and ocean acidification</a:t>
            </a:r>
            <a:endParaRPr/>
          </a:p>
          <a:p>
            <a:pPr indent="-298450" lvl="0" marL="457200" rtl="0" algn="l">
              <a:spcBef>
                <a:spcPts val="0"/>
              </a:spcBef>
              <a:spcAft>
                <a:spcPts val="0"/>
              </a:spcAft>
              <a:buSzPts val="1100"/>
              <a:buChar char="-"/>
            </a:pPr>
            <a:r>
              <a:rPr lang="en"/>
              <a:t>However, all of these use modern samples. That means we’re missing the historical perspective of what coral methylation looked like before the climate crisis began</a:t>
            </a:r>
            <a:endParaRPr/>
          </a:p>
          <a:p>
            <a:pPr indent="-298450" lvl="0" marL="457200" rtl="0" algn="l">
              <a:spcBef>
                <a:spcPts val="0"/>
              </a:spcBef>
              <a:spcAft>
                <a:spcPts val="0"/>
              </a:spcAft>
              <a:buSzPts val="1100"/>
              <a:buChar char="-"/>
            </a:pPr>
            <a:r>
              <a:rPr lang="en"/>
              <a:t>This is where museum collections become invaluable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a2d866f6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a2d866f6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Its recently been reported tha natural history museums hold over 1.1 billion specimens worldwide</a:t>
            </a:r>
            <a:endParaRPr/>
          </a:p>
          <a:p>
            <a:pPr indent="-298450" lvl="0" marL="457200" rtl="0" algn="l">
              <a:spcBef>
                <a:spcPts val="0"/>
              </a:spcBef>
              <a:spcAft>
                <a:spcPts val="0"/>
              </a:spcAft>
              <a:buSzPts val="1100"/>
              <a:buChar char="-"/>
            </a:pPr>
            <a:r>
              <a:rPr lang="en"/>
              <a:t>many of those contain usable historical DNA (hDNA)</a:t>
            </a:r>
            <a:endParaRPr/>
          </a:p>
          <a:p>
            <a:pPr indent="-298450" lvl="0" marL="457200" rtl="0" algn="l">
              <a:spcBef>
                <a:spcPts val="0"/>
              </a:spcBef>
              <a:spcAft>
                <a:spcPts val="0"/>
              </a:spcAft>
              <a:buSzPts val="1100"/>
              <a:buChar char="-"/>
            </a:pPr>
            <a:r>
              <a:rPr lang="en"/>
              <a:t>Underutilized</a:t>
            </a:r>
            <a:r>
              <a:rPr lang="en"/>
              <a:t> resource</a:t>
            </a:r>
            <a:endParaRPr/>
          </a:p>
          <a:p>
            <a:pPr indent="-298450" lvl="0" marL="457200" rtl="0" algn="l">
              <a:spcBef>
                <a:spcPts val="0"/>
              </a:spcBef>
              <a:spcAft>
                <a:spcPts val="0"/>
              </a:spcAft>
              <a:buSzPts val="1100"/>
              <a:buChar char="-"/>
            </a:pPr>
            <a:r>
              <a:rPr lang="en"/>
              <a:t>Eliminates field sampling (expensive, logistically challenging, time consuming, and potentially detrimental to vulnerable populations)</a:t>
            </a:r>
            <a:endParaRPr/>
          </a:p>
          <a:p>
            <a:pPr indent="-298450" lvl="0" marL="457200" rtl="0" algn="l">
              <a:spcBef>
                <a:spcPts val="0"/>
              </a:spcBef>
              <a:spcAft>
                <a:spcPts val="0"/>
              </a:spcAft>
              <a:buSzPts val="1100"/>
              <a:buChar char="-"/>
            </a:pPr>
            <a:r>
              <a:rPr lang="en"/>
              <a:t>Snapshots of past biodiversity</a:t>
            </a:r>
            <a:endParaRPr/>
          </a:p>
          <a:p>
            <a:pPr indent="-298450" lvl="0" marL="457200" rtl="0" algn="l">
              <a:spcBef>
                <a:spcPts val="0"/>
              </a:spcBef>
              <a:spcAft>
                <a:spcPts val="0"/>
              </a:spcAft>
              <a:buSzPts val="1100"/>
              <a:buChar char="-"/>
            </a:pPr>
            <a:r>
              <a:rPr lang="en"/>
              <a:t>Baseline for understanding how coral epigenomes may have shifted over past century of environmental change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b0890f89c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b0890f89c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Even under ideal storage conditions, DNA spontaneously degrades over time</a:t>
            </a:r>
            <a:endParaRPr/>
          </a:p>
          <a:p>
            <a:pPr indent="-298450" lvl="0" marL="457200" rtl="0" algn="l">
              <a:spcBef>
                <a:spcPts val="0"/>
              </a:spcBef>
              <a:spcAft>
                <a:spcPts val="0"/>
              </a:spcAft>
              <a:buSzPts val="1100"/>
              <a:buChar char="-"/>
            </a:pPr>
            <a:r>
              <a:rPr lang="en"/>
              <a:t>Less HMW DNA, fragmentation, plus chemical reactions like deamination lead to base modifications</a:t>
            </a:r>
            <a:endParaRPr/>
          </a:p>
          <a:p>
            <a:pPr indent="-298450" lvl="0" marL="457200" rtl="0" algn="l">
              <a:spcBef>
                <a:spcPts val="0"/>
              </a:spcBef>
              <a:spcAft>
                <a:spcPts val="0"/>
              </a:spcAft>
              <a:buSzPts val="1100"/>
              <a:buChar char="-"/>
            </a:pPr>
            <a:r>
              <a:rPr lang="en"/>
              <a:t>Ex. C loses amino group (deaminates), becoming a U, which is then read as a thymine after sequencing. </a:t>
            </a:r>
            <a:endParaRPr/>
          </a:p>
          <a:p>
            <a:pPr indent="-298450" lvl="0" marL="457200" rtl="0" algn="l">
              <a:spcBef>
                <a:spcPts val="0"/>
              </a:spcBef>
              <a:spcAft>
                <a:spcPts val="0"/>
              </a:spcAft>
              <a:buSzPts val="1100"/>
              <a:buChar char="-"/>
            </a:pPr>
            <a:r>
              <a:rPr lang="en"/>
              <a:t>Particularly problematic for methylation work because methylated cytosines deaminate directly to thymine and are also sequenced as such, which means deamination can lead to “false negatives”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a2d866f65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a2d866f65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Standard is WGBS</a:t>
            </a:r>
            <a:endParaRPr>
              <a:solidFill>
                <a:srgbClr val="595959"/>
              </a:solidFill>
            </a:endParaRPr>
          </a:p>
          <a:p>
            <a:pPr indent="0" lvl="0" marL="0" rtl="0" algn="l">
              <a:spcBef>
                <a:spcPts val="0"/>
              </a:spcBef>
              <a:spcAft>
                <a:spcPts val="0"/>
              </a:spcAft>
              <a:buNone/>
            </a:pPr>
            <a:r>
              <a:rPr lang="en">
                <a:solidFill>
                  <a:srgbClr val="595959"/>
                </a:solidFill>
              </a:rPr>
              <a:t>Workflow shown here, use bisulfite treatment to convert unmethylated Cs to Us, then sequence. Remaining Cs represent methylated positions.</a:t>
            </a:r>
            <a:endParaRPr>
              <a:solidFill>
                <a:srgbClr val="595959"/>
              </a:solidFill>
            </a:endParaRPr>
          </a:p>
          <a:p>
            <a:pPr indent="0" lvl="0" marL="0" rtl="0" algn="l">
              <a:spcBef>
                <a:spcPts val="0"/>
              </a:spcBef>
              <a:spcAft>
                <a:spcPts val="0"/>
              </a:spcAft>
              <a:buNone/>
            </a:pPr>
            <a:r>
              <a:rPr lang="en">
                <a:solidFill>
                  <a:srgbClr val="595959"/>
                </a:solidFill>
              </a:rPr>
              <a:t>BUT</a:t>
            </a:r>
            <a:endParaRPr>
              <a:solidFill>
                <a:srgbClr val="595959"/>
              </a:solidFill>
            </a:endParaRPr>
          </a:p>
          <a:p>
            <a:pPr indent="0" lvl="0" marL="0" rtl="0" algn="l">
              <a:spcBef>
                <a:spcPts val="0"/>
              </a:spcBef>
              <a:spcAft>
                <a:spcPts val="0"/>
              </a:spcAft>
              <a:buNone/>
            </a:pPr>
            <a:r>
              <a:rPr lang="en">
                <a:solidFill>
                  <a:srgbClr val="595959"/>
                </a:solidFill>
              </a:rPr>
              <a:t>WGBS is very harsh, with the bisulfite conversion heavily fragmenting DNA in the process, so not ideal for working with low quality/quantity input</a:t>
            </a:r>
            <a:endParaRPr>
              <a:solidFill>
                <a:srgbClr val="595959"/>
              </a:solidFill>
            </a:endParaRPr>
          </a:p>
          <a:p>
            <a:pPr indent="0" lvl="0" marL="0" rtl="0" algn="l">
              <a:spcBef>
                <a:spcPts val="0"/>
              </a:spcBef>
              <a:spcAft>
                <a:spcPts val="0"/>
              </a:spcAft>
              <a:buNone/>
            </a:pPr>
            <a:r>
              <a:rPr lang="en">
                <a:solidFill>
                  <a:srgbClr val="595959"/>
                </a:solidFill>
              </a:rPr>
              <a:t>Additionally, nucleotide transformations (via bisulfite treatment and via PCR) may mask indicators of age-related deamination and original methylation status</a:t>
            </a:r>
            <a:endParaRPr>
              <a:solidFill>
                <a:srgbClr val="595959"/>
              </a:solidFill>
            </a:endParaRPr>
          </a:p>
          <a:p>
            <a:pPr indent="0" lvl="0" marL="0" rtl="0" algn="l">
              <a:spcBef>
                <a:spcPts val="0"/>
              </a:spcBef>
              <a:spcAft>
                <a:spcPts val="0"/>
              </a:spcAft>
              <a:buNone/>
            </a:pPr>
            <a:r>
              <a:rPr lang="en">
                <a:solidFill>
                  <a:srgbClr val="595959"/>
                </a:solidFill>
              </a:rPr>
              <a:t>With historic samples, which may have high rates of deamination, this could lead to systematic underestimation of methylation</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t/>
            </a:r>
            <a:endParaRPr>
              <a:solidFill>
                <a:srgbClr val="59595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a2d866f65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a2d866f65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595959"/>
              </a:buClr>
              <a:buSzPts val="1200"/>
              <a:buChar char="-"/>
            </a:pPr>
            <a:r>
              <a:rPr lang="en" sz="1200">
                <a:solidFill>
                  <a:srgbClr val="595959"/>
                </a:solidFill>
              </a:rPr>
              <a:t>Nanoopre is fundamentally different approach</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Reads DNA by directly measuring </a:t>
            </a:r>
            <a:r>
              <a:rPr lang="en" sz="1200">
                <a:solidFill>
                  <a:srgbClr val="595959"/>
                </a:solidFill>
              </a:rPr>
              <a:t>electrical</a:t>
            </a:r>
            <a:r>
              <a:rPr lang="en" sz="1200">
                <a:solidFill>
                  <a:srgbClr val="595959"/>
                </a:solidFill>
              </a:rPr>
              <a:t> current as molecule is fed through a protein pore</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advantages</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Requires less input DNA</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Can ID multiple forms of DNA modification (5mC, 5hmC, 6mA, 4mC)</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 sz="1200">
                <a:solidFill>
                  <a:srgbClr val="595959"/>
                </a:solidFill>
              </a:rPr>
              <a:t>No bisulfite conversion (damaging) or amplification (introduces nucleotide conversions)</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Potential to provide more accurate methylation mapping in samples with age-related deamination signatures</a:t>
            </a:r>
            <a:endParaRPr sz="12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9e6c9ef44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9e6c9ef44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Consider 4 possible states of a cytosine in historic DNA.</a:t>
            </a:r>
            <a:endParaRPr/>
          </a:p>
          <a:p>
            <a:pPr indent="-298450" lvl="0" marL="457200" rtl="0" algn="l">
              <a:spcBef>
                <a:spcPts val="0"/>
              </a:spcBef>
              <a:spcAft>
                <a:spcPts val="0"/>
              </a:spcAft>
              <a:buSzPts val="1100"/>
              <a:buChar char="-"/>
            </a:pPr>
            <a:r>
              <a:rPr lang="en"/>
              <a:t>WGBS: </a:t>
            </a:r>
            <a:r>
              <a:rPr lang="en"/>
              <a:t>3/4</a:t>
            </a:r>
            <a:r>
              <a:rPr lang="en"/>
              <a:t> states return Thymines, meaning only intact methylated Cs are distinguishable</a:t>
            </a:r>
            <a:endParaRPr/>
          </a:p>
          <a:p>
            <a:pPr indent="-298450" lvl="0" marL="457200" rtl="0" algn="l">
              <a:spcBef>
                <a:spcPts val="0"/>
              </a:spcBef>
              <a:spcAft>
                <a:spcPts val="0"/>
              </a:spcAft>
              <a:buSzPts val="1100"/>
              <a:buChar char="-"/>
            </a:pPr>
            <a:r>
              <a:rPr lang="en"/>
              <a:t>Nanopore: can theoretically distinguish more of these states. </a:t>
            </a:r>
            <a:endParaRPr/>
          </a:p>
          <a:p>
            <a:pPr indent="-298450" lvl="1" marL="914400" rtl="0" algn="l">
              <a:spcBef>
                <a:spcPts val="0"/>
              </a:spcBef>
              <a:spcAft>
                <a:spcPts val="0"/>
              </a:spcAft>
              <a:buSzPts val="1100"/>
              <a:buChar char="-"/>
            </a:pPr>
            <a:r>
              <a:rPr lang="en"/>
              <a:t>Nanopore</a:t>
            </a:r>
            <a:r>
              <a:rPr lang="en"/>
              <a:t> has also now announced they can detect genomic uracil directly, which would further improve discrimination, but those methods have yet to be released</a:t>
            </a:r>
            <a:endParaRPr/>
          </a:p>
          <a:p>
            <a:pPr indent="-298450" lvl="1" marL="914400" rtl="0" algn="l">
              <a:spcBef>
                <a:spcPts val="0"/>
              </a:spcBef>
              <a:spcAft>
                <a:spcPts val="0"/>
              </a:spcAft>
              <a:buSzPts val="1100"/>
              <a:buChar char="-"/>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35.jp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4.png"/><Relationship Id="rId11" Type="http://schemas.openxmlformats.org/officeDocument/2006/relationships/image" Target="../media/image33.png"/><Relationship Id="rId10" Type="http://schemas.openxmlformats.org/officeDocument/2006/relationships/image" Target="../media/image27.png"/><Relationship Id="rId12" Type="http://schemas.openxmlformats.org/officeDocument/2006/relationships/image" Target="../media/image31.png"/><Relationship Id="rId9" Type="http://schemas.openxmlformats.org/officeDocument/2006/relationships/image" Target="../media/image32.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34.png"/><Relationship Id="rId8"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0" y="744575"/>
            <a:ext cx="91440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200"/>
              <a:t>Expanding the Museomics Toolkit</a:t>
            </a:r>
            <a:endParaRPr sz="3200"/>
          </a:p>
          <a:p>
            <a:pPr indent="0" lvl="0" marL="0" rtl="0" algn="ctr">
              <a:spcBef>
                <a:spcPts val="0"/>
              </a:spcBef>
              <a:spcAft>
                <a:spcPts val="0"/>
              </a:spcAft>
              <a:buNone/>
            </a:pPr>
            <a:r>
              <a:rPr lang="en" sz="2100"/>
              <a:t>Nanopore Sequencing as a Tool for Methylation Mapping in Archival Corals</a:t>
            </a:r>
            <a:endParaRPr sz="2100"/>
          </a:p>
        </p:txBody>
      </p:sp>
      <p:sp>
        <p:nvSpPr>
          <p:cNvPr id="55" name="Google Shape;55;p13"/>
          <p:cNvSpPr txBox="1"/>
          <p:nvPr>
            <p:ph idx="1" type="subTitle"/>
          </p:nvPr>
        </p:nvSpPr>
        <p:spPr>
          <a:xfrm>
            <a:off x="311700" y="3021100"/>
            <a:ext cx="8520600" cy="7926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1400"/>
              <a:t>Kathleen Durkin, </a:t>
            </a:r>
            <a:endParaRPr sz="1400"/>
          </a:p>
          <a:p>
            <a:pPr indent="0" lvl="0" marL="0" rtl="0" algn="ctr">
              <a:spcBef>
                <a:spcPts val="0"/>
              </a:spcBef>
              <a:spcAft>
                <a:spcPts val="0"/>
              </a:spcAft>
              <a:buNone/>
            </a:pPr>
            <a:r>
              <a:rPr lang="en" sz="1400"/>
              <a:t>SIFP Fellow, Summer 2025</a:t>
            </a:r>
            <a:endParaRPr sz="1400"/>
          </a:p>
          <a:p>
            <a:pPr indent="0" lvl="0" marL="0" rtl="0" algn="ctr">
              <a:spcBef>
                <a:spcPts val="0"/>
              </a:spcBef>
              <a:spcAft>
                <a:spcPts val="0"/>
              </a:spcAft>
              <a:buNone/>
            </a:pPr>
            <a:r>
              <a:rPr lang="en" sz="1400"/>
              <a:t>University</a:t>
            </a:r>
            <a:r>
              <a:rPr lang="en" sz="1400"/>
              <a:t> of Washington, School of Aquatic and Fishery Sciences</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Goal:</a:t>
            </a:r>
            <a:endParaRPr/>
          </a:p>
        </p:txBody>
      </p:sp>
      <p:sp>
        <p:nvSpPr>
          <p:cNvPr id="144" name="Google Shape;144;p22"/>
          <p:cNvSpPr txBox="1"/>
          <p:nvPr>
            <p:ph idx="1" type="body"/>
          </p:nvPr>
        </p:nvSpPr>
        <p:spPr>
          <a:xfrm>
            <a:off x="311700" y="2050650"/>
            <a:ext cx="8664900" cy="1042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300">
                <a:solidFill>
                  <a:schemeClr val="dk1"/>
                </a:solidFill>
              </a:rPr>
              <a:t>Benchmark </a:t>
            </a:r>
            <a:r>
              <a:rPr lang="en" sz="2200">
                <a:solidFill>
                  <a:schemeClr val="dk1"/>
                </a:solidFill>
              </a:rPr>
              <a:t>ONT nanopore direct sequencing as a tool for mapping DNA methylation in archival specimens of coral.</a:t>
            </a:r>
            <a:endParaRPr sz="2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grpSp>
        <p:nvGrpSpPr>
          <p:cNvPr id="149" name="Google Shape;149;p23"/>
          <p:cNvGrpSpPr/>
          <p:nvPr/>
        </p:nvGrpSpPr>
        <p:grpSpPr>
          <a:xfrm>
            <a:off x="0" y="0"/>
            <a:ext cx="2958600" cy="2338025"/>
            <a:chOff x="-75" y="430875"/>
            <a:chExt cx="2958600" cy="2338025"/>
          </a:xfrm>
        </p:grpSpPr>
        <p:grpSp>
          <p:nvGrpSpPr>
            <p:cNvPr id="150" name="Google Shape;150;p23"/>
            <p:cNvGrpSpPr/>
            <p:nvPr/>
          </p:nvGrpSpPr>
          <p:grpSpPr>
            <a:xfrm>
              <a:off x="-75" y="430875"/>
              <a:ext cx="2958600" cy="2338025"/>
              <a:chOff x="1897077" y="440146"/>
              <a:chExt cx="2913155" cy="2299847"/>
            </a:xfrm>
          </p:grpSpPr>
          <p:pic>
            <p:nvPicPr>
              <p:cNvPr id="151" name="Google Shape;151;p23"/>
              <p:cNvPicPr preferRelativeResize="0"/>
              <p:nvPr/>
            </p:nvPicPr>
            <p:blipFill rotWithShape="1">
              <a:blip r:embed="rId3">
                <a:alphaModFix/>
              </a:blip>
              <a:srcRect b="45407" l="0" r="67643" t="9877"/>
              <a:stretch/>
            </p:blipFill>
            <p:spPr>
              <a:xfrm>
                <a:off x="1897077" y="440146"/>
                <a:ext cx="2913155" cy="2299847"/>
              </a:xfrm>
              <a:prstGeom prst="rect">
                <a:avLst/>
              </a:prstGeom>
              <a:noFill/>
              <a:ln>
                <a:noFill/>
              </a:ln>
            </p:spPr>
          </p:pic>
          <p:pic>
            <p:nvPicPr>
              <p:cNvPr id="152" name="Google Shape;152;p23" title="Subject.png"/>
              <p:cNvPicPr preferRelativeResize="0"/>
              <p:nvPr/>
            </p:nvPicPr>
            <p:blipFill rotWithShape="1">
              <a:blip r:embed="rId4">
                <a:alphaModFix/>
              </a:blip>
              <a:srcRect b="0" l="14890" r="12297" t="0"/>
              <a:stretch/>
            </p:blipFill>
            <p:spPr>
              <a:xfrm rot="-5400000">
                <a:off x="2714348" y="607318"/>
                <a:ext cx="887098" cy="1954831"/>
              </a:xfrm>
              <a:prstGeom prst="rect">
                <a:avLst/>
              </a:prstGeom>
              <a:noFill/>
              <a:ln>
                <a:noFill/>
              </a:ln>
            </p:spPr>
          </p:pic>
        </p:grpSp>
        <p:sp>
          <p:nvSpPr>
            <p:cNvPr id="153" name="Google Shape;153;p23"/>
            <p:cNvSpPr txBox="1"/>
            <p:nvPr/>
          </p:nvSpPr>
          <p:spPr>
            <a:xfrm>
              <a:off x="80236" y="1991949"/>
              <a:ext cx="2453700" cy="648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Large # of dried vouchers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Appropriate age range</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Genome for close relative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grpSp>
      <p:pic>
        <p:nvPicPr>
          <p:cNvPr id="154" name="Google Shape;154;p23" title="fullsize.jpg"/>
          <p:cNvPicPr preferRelativeResize="0"/>
          <p:nvPr/>
        </p:nvPicPr>
        <p:blipFill>
          <a:blip r:embed="rId5">
            <a:alphaModFix/>
          </a:blip>
          <a:stretch>
            <a:fillRect/>
          </a:stretch>
        </p:blipFill>
        <p:spPr>
          <a:xfrm>
            <a:off x="2431326" y="0"/>
            <a:ext cx="3081251" cy="4108349"/>
          </a:xfrm>
          <a:prstGeom prst="rect">
            <a:avLst/>
          </a:prstGeom>
          <a:noFill/>
          <a:ln>
            <a:noFill/>
          </a:ln>
        </p:spPr>
      </p:pic>
      <p:sp>
        <p:nvSpPr>
          <p:cNvPr id="155" name="Google Shape;155;p23"/>
          <p:cNvSpPr txBox="1"/>
          <p:nvPr/>
        </p:nvSpPr>
        <p:spPr>
          <a:xfrm>
            <a:off x="6399900" y="4842600"/>
            <a:ext cx="27441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https://nsuworks.nova.edu/octocoral_all/186/</a:t>
            </a:r>
            <a:endParaRPr sz="1000">
              <a:solidFill>
                <a:schemeClr val="dk2"/>
              </a:solidFill>
            </a:endParaRPr>
          </a:p>
        </p:txBody>
      </p:sp>
      <p:pic>
        <p:nvPicPr>
          <p:cNvPr id="156" name="Google Shape;156;p23"/>
          <p:cNvPicPr preferRelativeResize="0"/>
          <p:nvPr/>
        </p:nvPicPr>
        <p:blipFill rotWithShape="1">
          <a:blip r:embed="rId6">
            <a:alphaModFix/>
          </a:blip>
          <a:srcRect b="0" l="6793" r="8187" t="0"/>
          <a:stretch/>
        </p:blipFill>
        <p:spPr>
          <a:xfrm>
            <a:off x="4633550" y="110725"/>
            <a:ext cx="4510451" cy="3789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grpSp>
        <p:nvGrpSpPr>
          <p:cNvPr id="161" name="Google Shape;161;p24"/>
          <p:cNvGrpSpPr/>
          <p:nvPr/>
        </p:nvGrpSpPr>
        <p:grpSpPr>
          <a:xfrm>
            <a:off x="0" y="0"/>
            <a:ext cx="6364776" cy="2288426"/>
            <a:chOff x="-75" y="430875"/>
            <a:chExt cx="6364776" cy="2288426"/>
          </a:xfrm>
        </p:grpSpPr>
        <p:grpSp>
          <p:nvGrpSpPr>
            <p:cNvPr id="162" name="Google Shape;162;p24"/>
            <p:cNvGrpSpPr/>
            <p:nvPr/>
          </p:nvGrpSpPr>
          <p:grpSpPr>
            <a:xfrm>
              <a:off x="-75" y="430875"/>
              <a:ext cx="6364776" cy="2288426"/>
              <a:chOff x="1897077" y="440146"/>
              <a:chExt cx="6267011" cy="2251058"/>
            </a:xfrm>
          </p:grpSpPr>
          <p:pic>
            <p:nvPicPr>
              <p:cNvPr id="163" name="Google Shape;163;p24"/>
              <p:cNvPicPr preferRelativeResize="0"/>
              <p:nvPr/>
            </p:nvPicPr>
            <p:blipFill rotWithShape="1">
              <a:blip r:embed="rId3">
                <a:alphaModFix/>
              </a:blip>
              <a:srcRect b="46356" l="0" r="30391" t="9877"/>
              <a:stretch/>
            </p:blipFill>
            <p:spPr>
              <a:xfrm>
                <a:off x="1897077" y="440146"/>
                <a:ext cx="6267011" cy="2251058"/>
              </a:xfrm>
              <a:prstGeom prst="rect">
                <a:avLst/>
              </a:prstGeom>
              <a:noFill/>
              <a:ln>
                <a:noFill/>
              </a:ln>
            </p:spPr>
          </p:pic>
          <p:pic>
            <p:nvPicPr>
              <p:cNvPr id="164" name="Google Shape;164;p24" title="Subject.png"/>
              <p:cNvPicPr preferRelativeResize="0"/>
              <p:nvPr/>
            </p:nvPicPr>
            <p:blipFill rotWithShape="1">
              <a:blip r:embed="rId4">
                <a:alphaModFix/>
              </a:blip>
              <a:srcRect b="0" l="14890" r="12297" t="0"/>
              <a:stretch/>
            </p:blipFill>
            <p:spPr>
              <a:xfrm rot="-5400000">
                <a:off x="2714348" y="607318"/>
                <a:ext cx="887098" cy="1954831"/>
              </a:xfrm>
              <a:prstGeom prst="rect">
                <a:avLst/>
              </a:prstGeom>
              <a:noFill/>
              <a:ln>
                <a:noFill/>
              </a:ln>
            </p:spPr>
          </p:pic>
          <p:sp>
            <p:nvSpPr>
              <p:cNvPr id="165" name="Google Shape;165;p24"/>
              <p:cNvSpPr txBox="1"/>
              <p:nvPr/>
            </p:nvSpPr>
            <p:spPr>
              <a:xfrm>
                <a:off x="6546661" y="1948975"/>
                <a:ext cx="936600" cy="420600"/>
              </a:xfrm>
              <a:prstGeom prst="rect">
                <a:avLst/>
              </a:prstGeom>
              <a:noFill/>
              <a:ln cap="flat" cmpd="sng" w="19375">
                <a:solidFill>
                  <a:srgbClr val="10626D"/>
                </a:solidFill>
                <a:prstDash val="solid"/>
                <a:round/>
                <a:headEnd len="sm" w="sm" type="none"/>
                <a:tailEnd len="sm" w="sm" type="none"/>
              </a:ln>
            </p:spPr>
            <p:txBody>
              <a:bodyPr anchorCtr="0" anchor="t" bIns="92950" lIns="92950" spcFirstLastPara="1" rIns="92950" wrap="square" tIns="92950">
                <a:noAutofit/>
              </a:bodyPr>
              <a:lstStyle/>
              <a:p>
                <a:pPr indent="0" lvl="0" marL="0" rtl="0" algn="l">
                  <a:spcBef>
                    <a:spcPts val="0"/>
                  </a:spcBef>
                  <a:spcAft>
                    <a:spcPts val="0"/>
                  </a:spcAft>
                  <a:buNone/>
                </a:pPr>
                <a:r>
                  <a:rPr b="1" lang="en" sz="1423">
                    <a:solidFill>
                      <a:srgbClr val="489FB2"/>
                    </a:solidFill>
                  </a:rPr>
                  <a:t>n=3, N=9</a:t>
                </a:r>
                <a:endParaRPr b="1" sz="1423">
                  <a:solidFill>
                    <a:srgbClr val="489FB2"/>
                  </a:solidFill>
                </a:endParaRPr>
              </a:p>
            </p:txBody>
          </p:sp>
        </p:grpSp>
        <p:sp>
          <p:nvSpPr>
            <p:cNvPr id="166" name="Google Shape;166;p24"/>
            <p:cNvSpPr txBox="1"/>
            <p:nvPr/>
          </p:nvSpPr>
          <p:spPr>
            <a:xfrm>
              <a:off x="80236" y="1991949"/>
              <a:ext cx="2453700" cy="648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Large # of dried vouchers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Appropriate age range</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Genome for close relative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67" name="Google Shape;167;p24"/>
            <p:cNvSpPr txBox="1"/>
            <p:nvPr/>
          </p:nvSpPr>
          <p:spPr>
            <a:xfrm>
              <a:off x="2917024" y="1941847"/>
              <a:ext cx="18636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Qiagen extractions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Bead cleans</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grpSp>
      <p:sp>
        <p:nvSpPr>
          <p:cNvPr id="168" name="Google Shape;168;p24"/>
          <p:cNvSpPr/>
          <p:nvPr/>
        </p:nvSpPr>
        <p:spPr>
          <a:xfrm>
            <a:off x="2779150" y="2104125"/>
            <a:ext cx="6364800" cy="3041700"/>
          </a:xfrm>
          <a:prstGeom prst="rect">
            <a:avLst/>
          </a:prstGeom>
          <a:solidFill>
            <a:srgbClr val="3865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9" name="Google Shape;169;p24" title="newplot.png"/>
          <p:cNvPicPr preferRelativeResize="0"/>
          <p:nvPr/>
        </p:nvPicPr>
        <p:blipFill>
          <a:blip r:embed="rId5">
            <a:alphaModFix/>
          </a:blip>
          <a:stretch>
            <a:fillRect/>
          </a:stretch>
        </p:blipFill>
        <p:spPr>
          <a:xfrm>
            <a:off x="3408522" y="2288425"/>
            <a:ext cx="5505724" cy="2857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grpSp>
        <p:nvGrpSpPr>
          <p:cNvPr id="174" name="Google Shape;174;p25"/>
          <p:cNvGrpSpPr/>
          <p:nvPr/>
        </p:nvGrpSpPr>
        <p:grpSpPr>
          <a:xfrm>
            <a:off x="125" y="2"/>
            <a:ext cx="9143749" cy="2302575"/>
            <a:chOff x="-75" y="430877"/>
            <a:chExt cx="9143749" cy="2302575"/>
          </a:xfrm>
        </p:grpSpPr>
        <p:grpSp>
          <p:nvGrpSpPr>
            <p:cNvPr id="175" name="Google Shape;175;p25"/>
            <p:cNvGrpSpPr/>
            <p:nvPr/>
          </p:nvGrpSpPr>
          <p:grpSpPr>
            <a:xfrm>
              <a:off x="-75" y="430877"/>
              <a:ext cx="9143749" cy="2302575"/>
              <a:chOff x="1897077" y="440148"/>
              <a:chExt cx="9003297" cy="2264977"/>
            </a:xfrm>
          </p:grpSpPr>
          <p:pic>
            <p:nvPicPr>
              <p:cNvPr id="176" name="Google Shape;176;p25"/>
              <p:cNvPicPr preferRelativeResize="0"/>
              <p:nvPr/>
            </p:nvPicPr>
            <p:blipFill rotWithShape="1">
              <a:blip r:embed="rId3">
                <a:alphaModFix/>
              </a:blip>
              <a:srcRect b="46087" l="0" r="0" t="9877"/>
              <a:stretch/>
            </p:blipFill>
            <p:spPr>
              <a:xfrm>
                <a:off x="1897077" y="440148"/>
                <a:ext cx="9003297" cy="2264977"/>
              </a:xfrm>
              <a:prstGeom prst="rect">
                <a:avLst/>
              </a:prstGeom>
              <a:noFill/>
              <a:ln>
                <a:noFill/>
              </a:ln>
            </p:spPr>
          </p:pic>
          <p:pic>
            <p:nvPicPr>
              <p:cNvPr id="177" name="Google Shape;177;p25" title="Subject.png"/>
              <p:cNvPicPr preferRelativeResize="0"/>
              <p:nvPr/>
            </p:nvPicPr>
            <p:blipFill rotWithShape="1">
              <a:blip r:embed="rId4">
                <a:alphaModFix/>
              </a:blip>
              <a:srcRect b="0" l="14890" r="12297" t="0"/>
              <a:stretch/>
            </p:blipFill>
            <p:spPr>
              <a:xfrm rot="-5400000">
                <a:off x="2714348" y="607318"/>
                <a:ext cx="887098" cy="1954831"/>
              </a:xfrm>
              <a:prstGeom prst="rect">
                <a:avLst/>
              </a:prstGeom>
              <a:noFill/>
              <a:ln>
                <a:noFill/>
              </a:ln>
            </p:spPr>
          </p:pic>
          <p:sp>
            <p:nvSpPr>
              <p:cNvPr id="178" name="Google Shape;178;p25"/>
              <p:cNvSpPr txBox="1"/>
              <p:nvPr/>
            </p:nvSpPr>
            <p:spPr>
              <a:xfrm>
                <a:off x="6546661" y="1948975"/>
                <a:ext cx="936600" cy="420600"/>
              </a:xfrm>
              <a:prstGeom prst="rect">
                <a:avLst/>
              </a:prstGeom>
              <a:noFill/>
              <a:ln cap="flat" cmpd="sng" w="19375">
                <a:solidFill>
                  <a:srgbClr val="10626D"/>
                </a:solidFill>
                <a:prstDash val="solid"/>
                <a:round/>
                <a:headEnd len="sm" w="sm" type="none"/>
                <a:tailEnd len="sm" w="sm" type="none"/>
              </a:ln>
            </p:spPr>
            <p:txBody>
              <a:bodyPr anchorCtr="0" anchor="t" bIns="92950" lIns="92950" spcFirstLastPara="1" rIns="92950" wrap="square" tIns="92950">
                <a:noAutofit/>
              </a:bodyPr>
              <a:lstStyle/>
              <a:p>
                <a:pPr indent="0" lvl="0" marL="0" rtl="0" algn="l">
                  <a:spcBef>
                    <a:spcPts val="0"/>
                  </a:spcBef>
                  <a:spcAft>
                    <a:spcPts val="0"/>
                  </a:spcAft>
                  <a:buNone/>
                </a:pPr>
                <a:r>
                  <a:rPr b="1" lang="en" sz="1423">
                    <a:solidFill>
                      <a:srgbClr val="489FB2"/>
                    </a:solidFill>
                  </a:rPr>
                  <a:t>n=3, N=9</a:t>
                </a:r>
                <a:endParaRPr b="1" sz="1423">
                  <a:solidFill>
                    <a:srgbClr val="489FB2"/>
                  </a:solidFill>
                </a:endParaRPr>
              </a:p>
            </p:txBody>
          </p:sp>
        </p:grpSp>
        <p:sp>
          <p:nvSpPr>
            <p:cNvPr id="179" name="Google Shape;179;p25"/>
            <p:cNvSpPr txBox="1"/>
            <p:nvPr/>
          </p:nvSpPr>
          <p:spPr>
            <a:xfrm>
              <a:off x="80236" y="1991949"/>
              <a:ext cx="2453700" cy="648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Large # of dried vouchers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Appropriate age range</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Genome for close relative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80" name="Google Shape;180;p25"/>
            <p:cNvSpPr txBox="1"/>
            <p:nvPr/>
          </p:nvSpPr>
          <p:spPr>
            <a:xfrm>
              <a:off x="2917024" y="1941847"/>
              <a:ext cx="18636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Qiagen extractions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Bead cleans</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81" name="Google Shape;181;p25"/>
            <p:cNvSpPr txBox="1"/>
            <p:nvPr/>
          </p:nvSpPr>
          <p:spPr>
            <a:xfrm>
              <a:off x="6364707" y="1931484"/>
              <a:ext cx="24537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ONT Native Barcoding Kit 96</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grpSp>
        <p:nvGrpSpPr>
          <p:cNvPr id="186" name="Google Shape;186;p26"/>
          <p:cNvGrpSpPr/>
          <p:nvPr/>
        </p:nvGrpSpPr>
        <p:grpSpPr>
          <a:xfrm>
            <a:off x="123" y="4"/>
            <a:ext cx="9143751" cy="4712398"/>
            <a:chOff x="-77" y="430879"/>
            <a:chExt cx="9143751" cy="4712398"/>
          </a:xfrm>
        </p:grpSpPr>
        <p:grpSp>
          <p:nvGrpSpPr>
            <p:cNvPr id="187" name="Google Shape;187;p26"/>
            <p:cNvGrpSpPr/>
            <p:nvPr/>
          </p:nvGrpSpPr>
          <p:grpSpPr>
            <a:xfrm>
              <a:off x="-77" y="430879"/>
              <a:ext cx="9143751" cy="4712398"/>
              <a:chOff x="1897075" y="440150"/>
              <a:chExt cx="9003300" cy="4635449"/>
            </a:xfrm>
          </p:grpSpPr>
          <p:pic>
            <p:nvPicPr>
              <p:cNvPr id="188" name="Google Shape;188;p26"/>
              <p:cNvPicPr preferRelativeResize="0"/>
              <p:nvPr/>
            </p:nvPicPr>
            <p:blipFill rotWithShape="1">
              <a:blip r:embed="rId3">
                <a:alphaModFix/>
              </a:blip>
              <a:srcRect b="0" l="0" r="0" t="9877"/>
              <a:stretch/>
            </p:blipFill>
            <p:spPr>
              <a:xfrm>
                <a:off x="1897075" y="440150"/>
                <a:ext cx="9003300" cy="4635449"/>
              </a:xfrm>
              <a:prstGeom prst="rect">
                <a:avLst/>
              </a:prstGeom>
              <a:noFill/>
              <a:ln>
                <a:noFill/>
              </a:ln>
            </p:spPr>
          </p:pic>
          <p:sp>
            <p:nvSpPr>
              <p:cNvPr id="189" name="Google Shape;189;p26"/>
              <p:cNvSpPr/>
              <p:nvPr/>
            </p:nvSpPr>
            <p:spPr>
              <a:xfrm>
                <a:off x="5874962" y="4399229"/>
                <a:ext cx="2197200" cy="204300"/>
              </a:xfrm>
              <a:prstGeom prst="rect">
                <a:avLst/>
              </a:prstGeom>
              <a:solidFill>
                <a:srgbClr val="FCFCFC"/>
              </a:solidFill>
              <a:ln>
                <a:noFill/>
              </a:ln>
            </p:spPr>
            <p:txBody>
              <a:bodyPr anchorCtr="0" anchor="ctr" bIns="91475" lIns="91475" spcFirstLastPara="1" rIns="91475" wrap="square" tIns="91475">
                <a:noAutofit/>
              </a:bodyPr>
              <a:lstStyle/>
              <a:p>
                <a:pPr indent="0" lvl="0" marL="0" rtl="0" algn="ctr">
                  <a:spcBef>
                    <a:spcPts val="0"/>
                  </a:spcBef>
                  <a:spcAft>
                    <a:spcPts val="0"/>
                  </a:spcAft>
                  <a:buNone/>
                </a:pPr>
                <a:r>
                  <a:t/>
                </a:r>
                <a:endParaRPr sz="1400"/>
              </a:p>
            </p:txBody>
          </p:sp>
          <p:pic>
            <p:nvPicPr>
              <p:cNvPr id="190" name="Google Shape;190;p26"/>
              <p:cNvPicPr preferRelativeResize="0"/>
              <p:nvPr/>
            </p:nvPicPr>
            <p:blipFill rotWithShape="1">
              <a:blip r:embed="rId4">
                <a:alphaModFix/>
              </a:blip>
              <a:srcRect b="18003" l="80567" r="4072" t="67722"/>
              <a:stretch/>
            </p:blipFill>
            <p:spPr>
              <a:xfrm>
                <a:off x="8858227" y="3695215"/>
                <a:ext cx="1779599" cy="985174"/>
              </a:xfrm>
              <a:prstGeom prst="rect">
                <a:avLst/>
              </a:prstGeom>
              <a:noFill/>
              <a:ln>
                <a:noFill/>
              </a:ln>
            </p:spPr>
          </p:pic>
          <p:pic>
            <p:nvPicPr>
              <p:cNvPr id="191" name="Google Shape;191;p26" title="Subject.png"/>
              <p:cNvPicPr preferRelativeResize="0"/>
              <p:nvPr/>
            </p:nvPicPr>
            <p:blipFill rotWithShape="1">
              <a:blip r:embed="rId5">
                <a:alphaModFix/>
              </a:blip>
              <a:srcRect b="0" l="14890" r="12297" t="0"/>
              <a:stretch/>
            </p:blipFill>
            <p:spPr>
              <a:xfrm rot="-5400000">
                <a:off x="2714348" y="607318"/>
                <a:ext cx="887098" cy="1954831"/>
              </a:xfrm>
              <a:prstGeom prst="rect">
                <a:avLst/>
              </a:prstGeom>
              <a:noFill/>
              <a:ln>
                <a:noFill/>
              </a:ln>
            </p:spPr>
          </p:pic>
          <p:sp>
            <p:nvSpPr>
              <p:cNvPr id="192" name="Google Shape;192;p26"/>
              <p:cNvSpPr txBox="1"/>
              <p:nvPr/>
            </p:nvSpPr>
            <p:spPr>
              <a:xfrm>
                <a:off x="6546661" y="1948975"/>
                <a:ext cx="936600" cy="420600"/>
              </a:xfrm>
              <a:prstGeom prst="rect">
                <a:avLst/>
              </a:prstGeom>
              <a:noFill/>
              <a:ln cap="flat" cmpd="sng" w="19375">
                <a:solidFill>
                  <a:srgbClr val="10626D"/>
                </a:solidFill>
                <a:prstDash val="solid"/>
                <a:round/>
                <a:headEnd len="sm" w="sm" type="none"/>
                <a:tailEnd len="sm" w="sm" type="none"/>
              </a:ln>
            </p:spPr>
            <p:txBody>
              <a:bodyPr anchorCtr="0" anchor="t" bIns="92950" lIns="92950" spcFirstLastPara="1" rIns="92950" wrap="square" tIns="92950">
                <a:noAutofit/>
              </a:bodyPr>
              <a:lstStyle/>
              <a:p>
                <a:pPr indent="0" lvl="0" marL="0" rtl="0" algn="l">
                  <a:spcBef>
                    <a:spcPts val="0"/>
                  </a:spcBef>
                  <a:spcAft>
                    <a:spcPts val="0"/>
                  </a:spcAft>
                  <a:buNone/>
                </a:pPr>
                <a:r>
                  <a:rPr b="1" lang="en" sz="1423">
                    <a:solidFill>
                      <a:srgbClr val="489FB2"/>
                    </a:solidFill>
                  </a:rPr>
                  <a:t>n=3, N=9</a:t>
                </a:r>
                <a:endParaRPr b="1" sz="1423">
                  <a:solidFill>
                    <a:srgbClr val="489FB2"/>
                  </a:solidFill>
                </a:endParaRPr>
              </a:p>
            </p:txBody>
          </p:sp>
        </p:grpSp>
        <p:sp>
          <p:nvSpPr>
            <p:cNvPr id="193" name="Google Shape;193;p26"/>
            <p:cNvSpPr txBox="1"/>
            <p:nvPr/>
          </p:nvSpPr>
          <p:spPr>
            <a:xfrm>
              <a:off x="80236" y="1991949"/>
              <a:ext cx="2453700" cy="648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Large # of dried vouchers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Appropriate age range</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Genome for close relative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94" name="Google Shape;194;p26"/>
            <p:cNvSpPr txBox="1"/>
            <p:nvPr/>
          </p:nvSpPr>
          <p:spPr>
            <a:xfrm>
              <a:off x="2917024" y="1941847"/>
              <a:ext cx="18636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Qiagen extractions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Bead cleans</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95" name="Google Shape;195;p26"/>
            <p:cNvSpPr txBox="1"/>
            <p:nvPr/>
          </p:nvSpPr>
          <p:spPr>
            <a:xfrm>
              <a:off x="6364707" y="1931484"/>
              <a:ext cx="24537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ONT Native Barcoding Kit 96</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96" name="Google Shape;196;p26"/>
            <p:cNvSpPr txBox="1"/>
            <p:nvPr/>
          </p:nvSpPr>
          <p:spPr>
            <a:xfrm>
              <a:off x="93175" y="4488750"/>
              <a:ext cx="2958600" cy="486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Confirm successful library prep</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QC samples (e.g. for exogenous DNA)</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97" name="Google Shape;197;p26"/>
            <p:cNvSpPr txBox="1"/>
            <p:nvPr/>
          </p:nvSpPr>
          <p:spPr>
            <a:xfrm>
              <a:off x="4438985" y="4260980"/>
              <a:ext cx="1501200" cy="2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Sofia Sans Semi Condensed SemiBold"/>
                  <a:ea typeface="Sofia Sans Semi Condensed SemiBold"/>
                  <a:cs typeface="Sofia Sans Semi Condensed SemiBold"/>
                  <a:sym typeface="Sofia Sans Semi Condensed SemiBold"/>
                </a:rPr>
                <a:t>Wash + reload 3X</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grpSp>
      <p:sp>
        <p:nvSpPr>
          <p:cNvPr id="198" name="Google Shape;198;p26"/>
          <p:cNvSpPr txBox="1"/>
          <p:nvPr/>
        </p:nvSpPr>
        <p:spPr>
          <a:xfrm>
            <a:off x="3621236" y="4462799"/>
            <a:ext cx="30129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5 runs total (hDNA specimens sequenced twice)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199" name="Google Shape;199;p26"/>
          <p:cNvSpPr/>
          <p:nvPr/>
        </p:nvSpPr>
        <p:spPr>
          <a:xfrm>
            <a:off x="3661200" y="2233125"/>
            <a:ext cx="5482800" cy="291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grpSp>
        <p:nvGrpSpPr>
          <p:cNvPr id="204" name="Google Shape;204;p27"/>
          <p:cNvGrpSpPr/>
          <p:nvPr/>
        </p:nvGrpSpPr>
        <p:grpSpPr>
          <a:xfrm>
            <a:off x="123" y="4"/>
            <a:ext cx="9143751" cy="4712398"/>
            <a:chOff x="-77" y="430879"/>
            <a:chExt cx="9143751" cy="4712398"/>
          </a:xfrm>
        </p:grpSpPr>
        <p:grpSp>
          <p:nvGrpSpPr>
            <p:cNvPr id="205" name="Google Shape;205;p27"/>
            <p:cNvGrpSpPr/>
            <p:nvPr/>
          </p:nvGrpSpPr>
          <p:grpSpPr>
            <a:xfrm>
              <a:off x="-77" y="430879"/>
              <a:ext cx="9143751" cy="4712398"/>
              <a:chOff x="1897075" y="440150"/>
              <a:chExt cx="9003300" cy="4635449"/>
            </a:xfrm>
          </p:grpSpPr>
          <p:pic>
            <p:nvPicPr>
              <p:cNvPr id="206" name="Google Shape;206;p27"/>
              <p:cNvPicPr preferRelativeResize="0"/>
              <p:nvPr/>
            </p:nvPicPr>
            <p:blipFill rotWithShape="1">
              <a:blip r:embed="rId3">
                <a:alphaModFix/>
              </a:blip>
              <a:srcRect b="0" l="0" r="0" t="9877"/>
              <a:stretch/>
            </p:blipFill>
            <p:spPr>
              <a:xfrm>
                <a:off x="1897075" y="440150"/>
                <a:ext cx="9003300" cy="4635449"/>
              </a:xfrm>
              <a:prstGeom prst="rect">
                <a:avLst/>
              </a:prstGeom>
              <a:noFill/>
              <a:ln>
                <a:noFill/>
              </a:ln>
            </p:spPr>
          </p:pic>
          <p:sp>
            <p:nvSpPr>
              <p:cNvPr id="207" name="Google Shape;207;p27"/>
              <p:cNvSpPr/>
              <p:nvPr/>
            </p:nvSpPr>
            <p:spPr>
              <a:xfrm>
                <a:off x="5874962" y="4399229"/>
                <a:ext cx="2197200" cy="204300"/>
              </a:xfrm>
              <a:prstGeom prst="rect">
                <a:avLst/>
              </a:prstGeom>
              <a:solidFill>
                <a:srgbClr val="FCFCFC"/>
              </a:solidFill>
              <a:ln>
                <a:noFill/>
              </a:ln>
            </p:spPr>
            <p:txBody>
              <a:bodyPr anchorCtr="0" anchor="ctr" bIns="91475" lIns="91475" spcFirstLastPara="1" rIns="91475" wrap="square" tIns="91475">
                <a:noAutofit/>
              </a:bodyPr>
              <a:lstStyle/>
              <a:p>
                <a:pPr indent="0" lvl="0" marL="0" rtl="0" algn="ctr">
                  <a:spcBef>
                    <a:spcPts val="0"/>
                  </a:spcBef>
                  <a:spcAft>
                    <a:spcPts val="0"/>
                  </a:spcAft>
                  <a:buNone/>
                </a:pPr>
                <a:r>
                  <a:t/>
                </a:r>
                <a:endParaRPr sz="1400"/>
              </a:p>
            </p:txBody>
          </p:sp>
          <p:pic>
            <p:nvPicPr>
              <p:cNvPr id="208" name="Google Shape;208;p27"/>
              <p:cNvPicPr preferRelativeResize="0"/>
              <p:nvPr/>
            </p:nvPicPr>
            <p:blipFill rotWithShape="1">
              <a:blip r:embed="rId4">
                <a:alphaModFix/>
              </a:blip>
              <a:srcRect b="18003" l="80567" r="4072" t="67722"/>
              <a:stretch/>
            </p:blipFill>
            <p:spPr>
              <a:xfrm>
                <a:off x="8858227" y="3695215"/>
                <a:ext cx="1779599" cy="985174"/>
              </a:xfrm>
              <a:prstGeom prst="rect">
                <a:avLst/>
              </a:prstGeom>
              <a:noFill/>
              <a:ln>
                <a:noFill/>
              </a:ln>
            </p:spPr>
          </p:pic>
          <p:pic>
            <p:nvPicPr>
              <p:cNvPr id="209" name="Google Shape;209;p27" title="Subject.png"/>
              <p:cNvPicPr preferRelativeResize="0"/>
              <p:nvPr/>
            </p:nvPicPr>
            <p:blipFill rotWithShape="1">
              <a:blip r:embed="rId5">
                <a:alphaModFix/>
              </a:blip>
              <a:srcRect b="0" l="14890" r="12297" t="0"/>
              <a:stretch/>
            </p:blipFill>
            <p:spPr>
              <a:xfrm rot="-5400000">
                <a:off x="2714348" y="607318"/>
                <a:ext cx="887098" cy="1954831"/>
              </a:xfrm>
              <a:prstGeom prst="rect">
                <a:avLst/>
              </a:prstGeom>
              <a:noFill/>
              <a:ln>
                <a:noFill/>
              </a:ln>
            </p:spPr>
          </p:pic>
          <p:sp>
            <p:nvSpPr>
              <p:cNvPr id="210" name="Google Shape;210;p27"/>
              <p:cNvSpPr txBox="1"/>
              <p:nvPr/>
            </p:nvSpPr>
            <p:spPr>
              <a:xfrm>
                <a:off x="6546661" y="1948975"/>
                <a:ext cx="936600" cy="420600"/>
              </a:xfrm>
              <a:prstGeom prst="rect">
                <a:avLst/>
              </a:prstGeom>
              <a:noFill/>
              <a:ln cap="flat" cmpd="sng" w="19375">
                <a:solidFill>
                  <a:srgbClr val="10626D"/>
                </a:solidFill>
                <a:prstDash val="solid"/>
                <a:round/>
                <a:headEnd len="sm" w="sm" type="none"/>
                <a:tailEnd len="sm" w="sm" type="none"/>
              </a:ln>
            </p:spPr>
            <p:txBody>
              <a:bodyPr anchorCtr="0" anchor="t" bIns="92950" lIns="92950" spcFirstLastPara="1" rIns="92950" wrap="square" tIns="92950">
                <a:noAutofit/>
              </a:bodyPr>
              <a:lstStyle/>
              <a:p>
                <a:pPr indent="0" lvl="0" marL="0" rtl="0" algn="l">
                  <a:spcBef>
                    <a:spcPts val="0"/>
                  </a:spcBef>
                  <a:spcAft>
                    <a:spcPts val="0"/>
                  </a:spcAft>
                  <a:buNone/>
                </a:pPr>
                <a:r>
                  <a:rPr b="1" lang="en" sz="1423">
                    <a:solidFill>
                      <a:srgbClr val="489FB2"/>
                    </a:solidFill>
                  </a:rPr>
                  <a:t>n=3, N=9</a:t>
                </a:r>
                <a:endParaRPr b="1" sz="1423">
                  <a:solidFill>
                    <a:srgbClr val="489FB2"/>
                  </a:solidFill>
                </a:endParaRPr>
              </a:p>
            </p:txBody>
          </p:sp>
        </p:grpSp>
        <p:sp>
          <p:nvSpPr>
            <p:cNvPr id="211" name="Google Shape;211;p27"/>
            <p:cNvSpPr txBox="1"/>
            <p:nvPr/>
          </p:nvSpPr>
          <p:spPr>
            <a:xfrm>
              <a:off x="80236" y="1991949"/>
              <a:ext cx="2453700" cy="648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Large # of dried vouchers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Appropriate age range</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Genome for close relative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12" name="Google Shape;212;p27"/>
            <p:cNvSpPr txBox="1"/>
            <p:nvPr/>
          </p:nvSpPr>
          <p:spPr>
            <a:xfrm>
              <a:off x="2917024" y="1941847"/>
              <a:ext cx="18636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Qiagen extractions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Bead cleans</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13" name="Google Shape;213;p27"/>
            <p:cNvSpPr txBox="1"/>
            <p:nvPr/>
          </p:nvSpPr>
          <p:spPr>
            <a:xfrm>
              <a:off x="6364707" y="1931484"/>
              <a:ext cx="24537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ONT Native Barcoding Kit 96</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14" name="Google Shape;214;p27"/>
            <p:cNvSpPr txBox="1"/>
            <p:nvPr/>
          </p:nvSpPr>
          <p:spPr>
            <a:xfrm>
              <a:off x="93175" y="4488750"/>
              <a:ext cx="2958600" cy="486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Confirm successful library prep</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QC samples (e.g. for exogenous DNA)</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15" name="Google Shape;215;p27"/>
            <p:cNvSpPr txBox="1"/>
            <p:nvPr/>
          </p:nvSpPr>
          <p:spPr>
            <a:xfrm>
              <a:off x="4438985" y="4260980"/>
              <a:ext cx="1501200" cy="2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Sofia Sans Semi Condensed SemiBold"/>
                  <a:ea typeface="Sofia Sans Semi Condensed SemiBold"/>
                  <a:cs typeface="Sofia Sans Semi Condensed SemiBold"/>
                  <a:sym typeface="Sofia Sans Semi Condensed SemiBold"/>
                </a:rPr>
                <a:t>Wash + reload 3X</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grpSp>
      <p:sp>
        <p:nvSpPr>
          <p:cNvPr id="216" name="Google Shape;216;p27"/>
          <p:cNvSpPr txBox="1"/>
          <p:nvPr/>
        </p:nvSpPr>
        <p:spPr>
          <a:xfrm>
            <a:off x="3631161" y="4006383"/>
            <a:ext cx="30129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5 runs total (hDNA specimens sequenced twice)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17" name="Google Shape;217;p27"/>
          <p:cNvSpPr/>
          <p:nvPr/>
        </p:nvSpPr>
        <p:spPr>
          <a:xfrm>
            <a:off x="6994950" y="2183500"/>
            <a:ext cx="2148900" cy="296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grpSp>
        <p:nvGrpSpPr>
          <p:cNvPr id="222" name="Google Shape;222;p28"/>
          <p:cNvGrpSpPr/>
          <p:nvPr/>
        </p:nvGrpSpPr>
        <p:grpSpPr>
          <a:xfrm>
            <a:off x="123" y="4"/>
            <a:ext cx="9143751" cy="4712398"/>
            <a:chOff x="-77" y="430879"/>
            <a:chExt cx="9143751" cy="4712398"/>
          </a:xfrm>
        </p:grpSpPr>
        <p:grpSp>
          <p:nvGrpSpPr>
            <p:cNvPr id="223" name="Google Shape;223;p28"/>
            <p:cNvGrpSpPr/>
            <p:nvPr/>
          </p:nvGrpSpPr>
          <p:grpSpPr>
            <a:xfrm>
              <a:off x="-77" y="430879"/>
              <a:ext cx="9143751" cy="4712398"/>
              <a:chOff x="1897075" y="440150"/>
              <a:chExt cx="9003300" cy="4635449"/>
            </a:xfrm>
          </p:grpSpPr>
          <p:pic>
            <p:nvPicPr>
              <p:cNvPr id="224" name="Google Shape;224;p28"/>
              <p:cNvPicPr preferRelativeResize="0"/>
              <p:nvPr/>
            </p:nvPicPr>
            <p:blipFill rotWithShape="1">
              <a:blip r:embed="rId3">
                <a:alphaModFix/>
              </a:blip>
              <a:srcRect b="0" l="0" r="0" t="9877"/>
              <a:stretch/>
            </p:blipFill>
            <p:spPr>
              <a:xfrm>
                <a:off x="1897075" y="440150"/>
                <a:ext cx="9003300" cy="4635449"/>
              </a:xfrm>
              <a:prstGeom prst="rect">
                <a:avLst/>
              </a:prstGeom>
              <a:noFill/>
              <a:ln>
                <a:noFill/>
              </a:ln>
            </p:spPr>
          </p:pic>
          <p:sp>
            <p:nvSpPr>
              <p:cNvPr id="225" name="Google Shape;225;p28"/>
              <p:cNvSpPr/>
              <p:nvPr/>
            </p:nvSpPr>
            <p:spPr>
              <a:xfrm>
                <a:off x="5874962" y="4399229"/>
                <a:ext cx="2197200" cy="204300"/>
              </a:xfrm>
              <a:prstGeom prst="rect">
                <a:avLst/>
              </a:prstGeom>
              <a:solidFill>
                <a:srgbClr val="FCFCFC"/>
              </a:solidFill>
              <a:ln>
                <a:noFill/>
              </a:ln>
            </p:spPr>
            <p:txBody>
              <a:bodyPr anchorCtr="0" anchor="ctr" bIns="91475" lIns="91475" spcFirstLastPara="1" rIns="91475" wrap="square" tIns="91475">
                <a:noAutofit/>
              </a:bodyPr>
              <a:lstStyle/>
              <a:p>
                <a:pPr indent="0" lvl="0" marL="0" rtl="0" algn="ctr">
                  <a:spcBef>
                    <a:spcPts val="0"/>
                  </a:spcBef>
                  <a:spcAft>
                    <a:spcPts val="0"/>
                  </a:spcAft>
                  <a:buNone/>
                </a:pPr>
                <a:r>
                  <a:t/>
                </a:r>
                <a:endParaRPr sz="1400"/>
              </a:p>
            </p:txBody>
          </p:sp>
          <p:pic>
            <p:nvPicPr>
              <p:cNvPr id="226" name="Google Shape;226;p28"/>
              <p:cNvPicPr preferRelativeResize="0"/>
              <p:nvPr/>
            </p:nvPicPr>
            <p:blipFill rotWithShape="1">
              <a:blip r:embed="rId4">
                <a:alphaModFix/>
              </a:blip>
              <a:srcRect b="18003" l="80567" r="4072" t="67722"/>
              <a:stretch/>
            </p:blipFill>
            <p:spPr>
              <a:xfrm>
                <a:off x="8858227" y="3695215"/>
                <a:ext cx="1779599" cy="985174"/>
              </a:xfrm>
              <a:prstGeom prst="rect">
                <a:avLst/>
              </a:prstGeom>
              <a:noFill/>
              <a:ln>
                <a:noFill/>
              </a:ln>
            </p:spPr>
          </p:pic>
          <p:pic>
            <p:nvPicPr>
              <p:cNvPr id="227" name="Google Shape;227;p28" title="Subject.png"/>
              <p:cNvPicPr preferRelativeResize="0"/>
              <p:nvPr/>
            </p:nvPicPr>
            <p:blipFill rotWithShape="1">
              <a:blip r:embed="rId5">
                <a:alphaModFix/>
              </a:blip>
              <a:srcRect b="0" l="14890" r="12297" t="0"/>
              <a:stretch/>
            </p:blipFill>
            <p:spPr>
              <a:xfrm rot="-5400000">
                <a:off x="2714348" y="607318"/>
                <a:ext cx="887098" cy="1954831"/>
              </a:xfrm>
              <a:prstGeom prst="rect">
                <a:avLst/>
              </a:prstGeom>
              <a:noFill/>
              <a:ln>
                <a:noFill/>
              </a:ln>
            </p:spPr>
          </p:pic>
          <p:sp>
            <p:nvSpPr>
              <p:cNvPr id="228" name="Google Shape;228;p28"/>
              <p:cNvSpPr txBox="1"/>
              <p:nvPr/>
            </p:nvSpPr>
            <p:spPr>
              <a:xfrm>
                <a:off x="6546661" y="1948975"/>
                <a:ext cx="936600" cy="420600"/>
              </a:xfrm>
              <a:prstGeom prst="rect">
                <a:avLst/>
              </a:prstGeom>
              <a:noFill/>
              <a:ln cap="flat" cmpd="sng" w="19375">
                <a:solidFill>
                  <a:srgbClr val="10626D"/>
                </a:solidFill>
                <a:prstDash val="solid"/>
                <a:round/>
                <a:headEnd len="sm" w="sm" type="none"/>
                <a:tailEnd len="sm" w="sm" type="none"/>
              </a:ln>
            </p:spPr>
            <p:txBody>
              <a:bodyPr anchorCtr="0" anchor="t" bIns="92950" lIns="92950" spcFirstLastPara="1" rIns="92950" wrap="square" tIns="92950">
                <a:noAutofit/>
              </a:bodyPr>
              <a:lstStyle/>
              <a:p>
                <a:pPr indent="0" lvl="0" marL="0" rtl="0" algn="l">
                  <a:spcBef>
                    <a:spcPts val="0"/>
                  </a:spcBef>
                  <a:spcAft>
                    <a:spcPts val="0"/>
                  </a:spcAft>
                  <a:buNone/>
                </a:pPr>
                <a:r>
                  <a:rPr b="1" lang="en" sz="1423">
                    <a:solidFill>
                      <a:srgbClr val="489FB2"/>
                    </a:solidFill>
                  </a:rPr>
                  <a:t>n=3, N=9</a:t>
                </a:r>
                <a:endParaRPr b="1" sz="1423">
                  <a:solidFill>
                    <a:srgbClr val="489FB2"/>
                  </a:solidFill>
                </a:endParaRPr>
              </a:p>
            </p:txBody>
          </p:sp>
        </p:grpSp>
        <p:sp>
          <p:nvSpPr>
            <p:cNvPr id="229" name="Google Shape;229;p28"/>
            <p:cNvSpPr txBox="1"/>
            <p:nvPr/>
          </p:nvSpPr>
          <p:spPr>
            <a:xfrm>
              <a:off x="80236" y="1991949"/>
              <a:ext cx="2453700" cy="648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Large # of dried vouchers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Appropriate age range</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lnSpc>
                  <a:spcPct val="115000"/>
                </a:lnSpc>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Genome for close relative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30" name="Google Shape;230;p28"/>
            <p:cNvSpPr txBox="1"/>
            <p:nvPr/>
          </p:nvSpPr>
          <p:spPr>
            <a:xfrm>
              <a:off x="2917024" y="1941847"/>
              <a:ext cx="18636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Qiagen extractions</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Bead cleans</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31" name="Google Shape;231;p28"/>
            <p:cNvSpPr txBox="1"/>
            <p:nvPr/>
          </p:nvSpPr>
          <p:spPr>
            <a:xfrm>
              <a:off x="6364707" y="1931484"/>
              <a:ext cx="24537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ONT Native Barcoding Kit 96</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32" name="Google Shape;232;p28"/>
            <p:cNvSpPr txBox="1"/>
            <p:nvPr/>
          </p:nvSpPr>
          <p:spPr>
            <a:xfrm>
              <a:off x="93175" y="4488750"/>
              <a:ext cx="2958600" cy="486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Confirm successful library prep</a:t>
              </a:r>
              <a:endParaRPr sz="1200">
                <a:solidFill>
                  <a:schemeClr val="dk2"/>
                </a:solidFill>
                <a:latin typeface="Sofia Sans Semi Condensed SemiBold"/>
                <a:ea typeface="Sofia Sans Semi Condensed SemiBold"/>
                <a:cs typeface="Sofia Sans Semi Condensed SemiBold"/>
                <a:sym typeface="Sofia Sans Semi Condensed SemiBold"/>
              </a:endParaRPr>
            </a:p>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QC samples (e.g. for exogenous DNA)</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
          <p:nvSpPr>
            <p:cNvPr id="233" name="Google Shape;233;p28"/>
            <p:cNvSpPr txBox="1"/>
            <p:nvPr/>
          </p:nvSpPr>
          <p:spPr>
            <a:xfrm>
              <a:off x="4438985" y="4260980"/>
              <a:ext cx="1501200" cy="2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Sofia Sans Semi Condensed SemiBold"/>
                  <a:ea typeface="Sofia Sans Semi Condensed SemiBold"/>
                  <a:cs typeface="Sofia Sans Semi Condensed SemiBold"/>
                  <a:sym typeface="Sofia Sans Semi Condensed SemiBold"/>
                </a:rPr>
                <a:t>Wash + reload 3X</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grpSp>
      <p:sp>
        <p:nvSpPr>
          <p:cNvPr id="234" name="Google Shape;234;p28"/>
          <p:cNvSpPr txBox="1"/>
          <p:nvPr/>
        </p:nvSpPr>
        <p:spPr>
          <a:xfrm>
            <a:off x="3631161" y="4006383"/>
            <a:ext cx="3012900" cy="40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Sofia Sans Semi Condensed SemiBold"/>
              <a:buChar char="●"/>
            </a:pPr>
            <a:r>
              <a:rPr lang="en" sz="1200">
                <a:solidFill>
                  <a:schemeClr val="dk2"/>
                </a:solidFill>
                <a:latin typeface="Sofia Sans Semi Condensed SemiBold"/>
                <a:ea typeface="Sofia Sans Semi Condensed SemiBold"/>
                <a:cs typeface="Sofia Sans Semi Condensed SemiBold"/>
                <a:sym typeface="Sofia Sans Semi Condensed SemiBold"/>
              </a:rPr>
              <a:t>5 runs total (hDNA specimens sequenced twice)</a:t>
            </a:r>
            <a:endParaRPr sz="1200">
              <a:solidFill>
                <a:schemeClr val="dk2"/>
              </a:solidFill>
              <a:latin typeface="Sofia Sans Semi Condensed SemiBold"/>
              <a:ea typeface="Sofia Sans Semi Condensed SemiBold"/>
              <a:cs typeface="Sofia Sans Semi Condensed SemiBold"/>
              <a:sym typeface="Sofia Sans Semi Condensed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9"/>
          <p:cNvPicPr preferRelativeResize="0"/>
          <p:nvPr/>
        </p:nvPicPr>
        <p:blipFill>
          <a:blip r:embed="rId4">
            <a:alphaModFix/>
          </a:blip>
          <a:stretch>
            <a:fillRect/>
          </a:stretch>
        </p:blipFill>
        <p:spPr>
          <a:xfrm>
            <a:off x="714375" y="0"/>
            <a:ext cx="771525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Sequencing takeaways</a:t>
            </a:r>
            <a:endParaRPr/>
          </a:p>
        </p:txBody>
      </p:sp>
      <p:sp>
        <p:nvSpPr>
          <p:cNvPr id="245" name="Google Shape;245;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Flongles were useful for sample QC, but flow cell quality was a problem, so value for data generation is limited</a:t>
            </a:r>
            <a:endParaRPr/>
          </a:p>
          <a:p>
            <a:pPr indent="-342900" lvl="0" marL="457200" rtl="0" algn="l">
              <a:spcBef>
                <a:spcPts val="0"/>
              </a:spcBef>
              <a:spcAft>
                <a:spcPts val="0"/>
              </a:spcAft>
              <a:buSzPts val="1800"/>
              <a:buChar char="●"/>
            </a:pPr>
            <a:r>
              <a:rPr lang="en"/>
              <a:t>Nanopore is still </a:t>
            </a:r>
            <a:r>
              <a:rPr lang="en" u="sng"/>
              <a:t>not well optimized for non-model species</a:t>
            </a:r>
            <a:r>
              <a:rPr lang="en"/>
              <a:t>, and output (both Flongle and MinION) was much lower than commonly reported levels, even for the modern samples </a:t>
            </a:r>
            <a:endParaRPr/>
          </a:p>
          <a:p>
            <a:pPr indent="-317500" lvl="1" marL="914400" rtl="0" algn="l">
              <a:spcBef>
                <a:spcPts val="0"/>
              </a:spcBef>
              <a:spcAft>
                <a:spcPts val="0"/>
              </a:spcAft>
              <a:buSzPts val="1400"/>
              <a:buChar char="○"/>
            </a:pPr>
            <a:r>
              <a:rPr lang="en"/>
              <a:t>Alignment 50-80% across runs.</a:t>
            </a:r>
            <a:endParaRPr/>
          </a:p>
          <a:p>
            <a:pPr indent="-317500" lvl="1" marL="914400" rtl="0" algn="l">
              <a:spcBef>
                <a:spcPts val="0"/>
              </a:spcBef>
              <a:spcAft>
                <a:spcPts val="0"/>
              </a:spcAft>
              <a:buSzPts val="1400"/>
              <a:buChar char="○"/>
            </a:pPr>
            <a:r>
              <a:rPr lang="en"/>
              <a:t>Once QC’d and mapped to genome, global </a:t>
            </a:r>
            <a:r>
              <a:rPr lang="en"/>
              <a:t>coverage is 1-3X for each sample</a:t>
            </a:r>
            <a:endParaRPr/>
          </a:p>
          <a:p>
            <a:pPr indent="0" lvl="0" marL="0" rtl="0" algn="l">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methylation data!</a:t>
            </a:r>
            <a:endParaRPr/>
          </a:p>
        </p:txBody>
      </p:sp>
      <p:sp>
        <p:nvSpPr>
          <p:cNvPr id="251" name="Google Shape;251;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Global methylation level is in line with other corals – nice!</a:t>
            </a:r>
            <a:endParaRPr/>
          </a:p>
          <a:p>
            <a:pPr indent="-342900" lvl="0" marL="457200" rtl="0" algn="l">
              <a:spcBef>
                <a:spcPts val="0"/>
              </a:spcBef>
              <a:spcAft>
                <a:spcPts val="0"/>
              </a:spcAft>
              <a:buSzPts val="1800"/>
              <a:buChar char="-"/>
            </a:pPr>
            <a:r>
              <a:rPr lang="en"/>
              <a:t>Some variation among age classes</a:t>
            </a:r>
            <a:endParaRPr/>
          </a:p>
          <a:p>
            <a:pPr indent="-342900" lvl="0" marL="457200" rtl="0" algn="l">
              <a:spcBef>
                <a:spcPts val="0"/>
              </a:spcBef>
              <a:spcAft>
                <a:spcPts val="0"/>
              </a:spcAft>
              <a:buSzPts val="1800"/>
              <a:buChar char="-"/>
            </a:pPr>
            <a:r>
              <a:rPr lang="en"/>
              <a:t>Upon further investigation, there is actually variable prevelance of additional modifications among age classes – older specimens = more modifications</a:t>
            </a:r>
            <a:endParaRPr/>
          </a:p>
        </p:txBody>
      </p:sp>
      <p:grpSp>
        <p:nvGrpSpPr>
          <p:cNvPr id="252" name="Google Shape;252;p31"/>
          <p:cNvGrpSpPr/>
          <p:nvPr/>
        </p:nvGrpSpPr>
        <p:grpSpPr>
          <a:xfrm>
            <a:off x="0" y="1133537"/>
            <a:ext cx="9144003" cy="2876425"/>
            <a:chOff x="0" y="802025"/>
            <a:chExt cx="9144003" cy="2876425"/>
          </a:xfrm>
        </p:grpSpPr>
        <p:pic>
          <p:nvPicPr>
            <p:cNvPr id="253" name="Google Shape;253;p31"/>
            <p:cNvPicPr preferRelativeResize="0"/>
            <p:nvPr/>
          </p:nvPicPr>
          <p:blipFill rotWithShape="1">
            <a:blip r:embed="rId3">
              <a:alphaModFix/>
            </a:blip>
            <a:srcRect b="11870" l="0" r="0" t="0"/>
            <a:stretch/>
          </p:blipFill>
          <p:spPr>
            <a:xfrm>
              <a:off x="0" y="802025"/>
              <a:ext cx="9144003" cy="2876425"/>
            </a:xfrm>
            <a:prstGeom prst="rect">
              <a:avLst/>
            </a:prstGeom>
            <a:noFill/>
            <a:ln>
              <a:noFill/>
            </a:ln>
          </p:spPr>
        </p:pic>
        <p:pic>
          <p:nvPicPr>
            <p:cNvPr id="254" name="Google Shape;254;p31"/>
            <p:cNvPicPr preferRelativeResize="0"/>
            <p:nvPr/>
          </p:nvPicPr>
          <p:blipFill rotWithShape="1">
            <a:blip r:embed="rId3">
              <a:alphaModFix/>
            </a:blip>
            <a:srcRect b="0" l="2460" r="67047" t="88153"/>
            <a:stretch/>
          </p:blipFill>
          <p:spPr>
            <a:xfrm>
              <a:off x="3238575" y="802025"/>
              <a:ext cx="2788224" cy="386650"/>
            </a:xfrm>
            <a:prstGeom prst="rect">
              <a:avLst/>
            </a:prstGeom>
            <a:noFill/>
            <a:ln>
              <a:noFill/>
            </a:ln>
          </p:spPr>
        </p:pic>
      </p:grpSp>
      <p:sp>
        <p:nvSpPr>
          <p:cNvPr id="255" name="Google Shape;255;p31"/>
          <p:cNvSpPr/>
          <p:nvPr/>
        </p:nvSpPr>
        <p:spPr>
          <a:xfrm>
            <a:off x="3047500" y="1520350"/>
            <a:ext cx="3007500" cy="273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31"/>
          <p:cNvSpPr/>
          <p:nvPr/>
        </p:nvSpPr>
        <p:spPr>
          <a:xfrm>
            <a:off x="6086950" y="1520350"/>
            <a:ext cx="3057000" cy="2729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5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DNA methylation?</a:t>
            </a:r>
            <a:endParaRPr/>
          </a:p>
        </p:txBody>
      </p:sp>
      <p:pic>
        <p:nvPicPr>
          <p:cNvPr id="61" name="Google Shape;61;p14" title="F1_imgupscaler.ai_Sharpener_2K.png"/>
          <p:cNvPicPr preferRelativeResize="0"/>
          <p:nvPr/>
        </p:nvPicPr>
        <p:blipFill rotWithShape="1">
          <a:blip r:embed="rId3">
            <a:alphaModFix/>
          </a:blip>
          <a:srcRect b="0" l="0" r="41578" t="13201"/>
          <a:stretch/>
        </p:blipFill>
        <p:spPr>
          <a:xfrm>
            <a:off x="0" y="952050"/>
            <a:ext cx="5342101" cy="4191451"/>
          </a:xfrm>
          <a:prstGeom prst="rect">
            <a:avLst/>
          </a:prstGeom>
          <a:noFill/>
          <a:ln>
            <a:noFill/>
          </a:ln>
        </p:spPr>
      </p:pic>
      <p:sp>
        <p:nvSpPr>
          <p:cNvPr id="62" name="Google Shape;62;p14"/>
          <p:cNvSpPr txBox="1"/>
          <p:nvPr/>
        </p:nvSpPr>
        <p:spPr>
          <a:xfrm>
            <a:off x="5473500" y="1110075"/>
            <a:ext cx="3670500" cy="4033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Char char="●"/>
            </a:pPr>
            <a:r>
              <a:rPr lang="en" sz="1600">
                <a:solidFill>
                  <a:schemeClr val="dk2"/>
                </a:solidFill>
              </a:rPr>
              <a:t>Cytosine + methyl group = 5mC</a:t>
            </a:r>
            <a:endParaRPr sz="1600">
              <a:solidFill>
                <a:schemeClr val="dk2"/>
              </a:solidFill>
            </a:endParaRPr>
          </a:p>
          <a:p>
            <a:pPr indent="-330200" lvl="0" marL="457200" rtl="0" algn="l">
              <a:lnSpc>
                <a:spcPct val="115000"/>
              </a:lnSpc>
              <a:spcBef>
                <a:spcPts val="1000"/>
              </a:spcBef>
              <a:spcAft>
                <a:spcPts val="0"/>
              </a:spcAft>
              <a:buClr>
                <a:schemeClr val="dk2"/>
              </a:buClr>
              <a:buSzPts val="1600"/>
              <a:buChar char="●"/>
            </a:pPr>
            <a:r>
              <a:rPr lang="en" sz="1600">
                <a:solidFill>
                  <a:schemeClr val="dk2"/>
                </a:solidFill>
              </a:rPr>
              <a:t>Influences expression and phenotype</a:t>
            </a:r>
            <a:endParaRPr sz="1600">
              <a:solidFill>
                <a:schemeClr val="dk2"/>
              </a:solidFill>
            </a:endParaRPr>
          </a:p>
          <a:p>
            <a:pPr indent="-330200" lvl="0" marL="457200" rtl="0" algn="l">
              <a:lnSpc>
                <a:spcPct val="115000"/>
              </a:lnSpc>
              <a:spcBef>
                <a:spcPts val="1000"/>
              </a:spcBef>
              <a:spcAft>
                <a:spcPts val="0"/>
              </a:spcAft>
              <a:buClr>
                <a:schemeClr val="dk2"/>
              </a:buClr>
              <a:buSzPts val="1600"/>
              <a:buChar char="●"/>
            </a:pPr>
            <a:r>
              <a:rPr lang="en" sz="1600">
                <a:solidFill>
                  <a:schemeClr val="dk2"/>
                </a:solidFill>
              </a:rPr>
              <a:t>Dynamic and responsive</a:t>
            </a:r>
            <a:endParaRPr sz="1600">
              <a:solidFill>
                <a:schemeClr val="dk2"/>
              </a:solidFill>
            </a:endParaRPr>
          </a:p>
          <a:p>
            <a:pPr indent="-330200" lvl="0" marL="457200" rtl="0" algn="l">
              <a:lnSpc>
                <a:spcPct val="115000"/>
              </a:lnSpc>
              <a:spcBef>
                <a:spcPts val="1000"/>
              </a:spcBef>
              <a:spcAft>
                <a:spcPts val="1000"/>
              </a:spcAft>
              <a:buClr>
                <a:schemeClr val="dk2"/>
              </a:buClr>
              <a:buSzPts val="1600"/>
              <a:buChar char="●"/>
            </a:pPr>
            <a:r>
              <a:rPr lang="en" sz="1600">
                <a:solidFill>
                  <a:schemeClr val="dk2"/>
                </a:solidFill>
              </a:rPr>
              <a:t>Potentially heritable</a:t>
            </a:r>
            <a:endParaRPr sz="1600">
              <a:solidFill>
                <a:schemeClr val="dk2"/>
              </a:solidFill>
            </a:endParaRPr>
          </a:p>
        </p:txBody>
      </p:sp>
      <p:sp>
        <p:nvSpPr>
          <p:cNvPr id="63" name="Google Shape;63;p14"/>
          <p:cNvSpPr txBox="1"/>
          <p:nvPr/>
        </p:nvSpPr>
        <p:spPr>
          <a:xfrm>
            <a:off x="0" y="4842900"/>
            <a:ext cx="31662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https://www.intechopen.com/chapters/86433</a:t>
            </a:r>
            <a:endParaRPr sz="1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Takeaways/Next steps:</a:t>
            </a:r>
            <a:endParaRPr/>
          </a:p>
        </p:txBody>
      </p:sp>
      <p:sp>
        <p:nvSpPr>
          <p:cNvPr id="262" name="Google Shape;262;p32"/>
          <p:cNvSpPr txBox="1"/>
          <p:nvPr>
            <p:ph idx="1" type="body"/>
          </p:nvPr>
        </p:nvSpPr>
        <p:spPr>
          <a:xfrm>
            <a:off x="311700" y="675375"/>
            <a:ext cx="8520600" cy="4028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Nanopore </a:t>
            </a:r>
            <a:r>
              <a:rPr i="1" lang="en"/>
              <a:t>can </a:t>
            </a:r>
            <a:r>
              <a:rPr lang="en"/>
              <a:t>be used to sequence DNA modifications in archival material, but it is not well-</a:t>
            </a:r>
            <a:r>
              <a:rPr lang="en"/>
              <a:t>optimized</a:t>
            </a:r>
            <a:r>
              <a:rPr lang="en"/>
              <a:t> and thus not cost-efficient</a:t>
            </a:r>
            <a:endParaRPr/>
          </a:p>
          <a:p>
            <a:pPr indent="-342900" lvl="0" marL="457200" rtl="0" algn="l">
              <a:spcBef>
                <a:spcPts val="0"/>
              </a:spcBef>
              <a:spcAft>
                <a:spcPts val="0"/>
              </a:spcAft>
              <a:buSzPts val="1800"/>
              <a:buChar char="●"/>
            </a:pPr>
            <a:r>
              <a:rPr lang="en"/>
              <a:t>An </a:t>
            </a:r>
            <a:r>
              <a:rPr lang="en"/>
              <a:t>unforeseen</a:t>
            </a:r>
            <a:r>
              <a:rPr lang="en"/>
              <a:t> result, Nanopore sequencing reports accumulation of rare modifications in older/more degraded samples, potentially serving as useful indicators of DNA damage in future work</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Annotate genome to generate feature-level methylation summaries</a:t>
            </a:r>
            <a:endParaRPr/>
          </a:p>
          <a:p>
            <a:pPr indent="-342900" lvl="0" marL="457200" rtl="0" algn="l">
              <a:spcBef>
                <a:spcPts val="0"/>
              </a:spcBef>
              <a:spcAft>
                <a:spcPts val="0"/>
              </a:spcAft>
              <a:buSzPts val="1800"/>
              <a:buChar char="●"/>
            </a:pPr>
            <a:r>
              <a:rPr lang="en"/>
              <a:t>Disentangle deamination signals</a:t>
            </a:r>
            <a:endParaRPr/>
          </a:p>
          <a:p>
            <a:pPr indent="-342900" lvl="0" marL="457200" rtl="0" algn="l">
              <a:spcBef>
                <a:spcPts val="0"/>
              </a:spcBef>
              <a:spcAft>
                <a:spcPts val="0"/>
              </a:spcAft>
              <a:buSzPts val="1800"/>
              <a:buChar char="●"/>
            </a:pPr>
            <a:r>
              <a:rPr lang="en"/>
              <a:t>Pool samples by collection age group to up coverage for comparison across time point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3"/>
          <p:cNvSpPr txBox="1"/>
          <p:nvPr/>
        </p:nvSpPr>
        <p:spPr>
          <a:xfrm>
            <a:off x="139675" y="3408900"/>
            <a:ext cx="6179700" cy="15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Andrea Quattrini &amp; Quattrini Lab</a:t>
            </a:r>
            <a:endParaRPr sz="1500">
              <a:solidFill>
                <a:schemeClr val="dk2"/>
              </a:solidFill>
            </a:endParaRPr>
          </a:p>
          <a:p>
            <a:pPr indent="0" lvl="0" marL="0" rtl="0" algn="l">
              <a:spcBef>
                <a:spcPts val="0"/>
              </a:spcBef>
              <a:spcAft>
                <a:spcPts val="0"/>
              </a:spcAft>
              <a:buNone/>
            </a:pPr>
            <a:r>
              <a:rPr lang="en" sz="1500">
                <a:solidFill>
                  <a:schemeClr val="dk2"/>
                </a:solidFill>
              </a:rPr>
              <a:t>Katie Murphy</a:t>
            </a:r>
            <a:endParaRPr sz="1500">
              <a:solidFill>
                <a:schemeClr val="dk2"/>
              </a:solidFill>
            </a:endParaRPr>
          </a:p>
          <a:p>
            <a:pPr indent="0" lvl="0" marL="0" rtl="0" algn="l">
              <a:spcBef>
                <a:spcPts val="0"/>
              </a:spcBef>
              <a:spcAft>
                <a:spcPts val="0"/>
              </a:spcAft>
              <a:buNone/>
            </a:pPr>
            <a:r>
              <a:rPr lang="en" sz="1500">
                <a:solidFill>
                  <a:schemeClr val="dk2"/>
                </a:solidFill>
              </a:rPr>
              <a:t>Dan MacGuigan</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sp>
        <p:nvSpPr>
          <p:cNvPr id="268" name="Google Shape;268;p3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a:t>
            </a:r>
            <a:endParaRPr/>
          </a:p>
        </p:txBody>
      </p:sp>
      <p:pic>
        <p:nvPicPr>
          <p:cNvPr id="269" name="Google Shape;269;p33"/>
          <p:cNvPicPr preferRelativeResize="0"/>
          <p:nvPr/>
        </p:nvPicPr>
        <p:blipFill>
          <a:blip r:embed="rId3">
            <a:alphaModFix/>
          </a:blip>
          <a:stretch>
            <a:fillRect/>
          </a:stretch>
        </p:blipFill>
        <p:spPr>
          <a:xfrm>
            <a:off x="311701" y="1006800"/>
            <a:ext cx="1470684" cy="1392601"/>
          </a:xfrm>
          <a:prstGeom prst="rect">
            <a:avLst/>
          </a:prstGeom>
          <a:noFill/>
          <a:ln>
            <a:noFill/>
          </a:ln>
        </p:spPr>
      </p:pic>
      <p:pic>
        <p:nvPicPr>
          <p:cNvPr id="270" name="Google Shape;270;p33"/>
          <p:cNvPicPr preferRelativeResize="0"/>
          <p:nvPr/>
        </p:nvPicPr>
        <p:blipFill>
          <a:blip r:embed="rId4">
            <a:alphaModFix/>
          </a:blip>
          <a:stretch>
            <a:fillRect/>
          </a:stretch>
        </p:blipFill>
        <p:spPr>
          <a:xfrm>
            <a:off x="4567575" y="1006797"/>
            <a:ext cx="1392600" cy="1392600"/>
          </a:xfrm>
          <a:prstGeom prst="rect">
            <a:avLst/>
          </a:prstGeom>
          <a:noFill/>
          <a:ln>
            <a:noFill/>
          </a:ln>
        </p:spPr>
      </p:pic>
      <p:pic>
        <p:nvPicPr>
          <p:cNvPr id="271" name="Google Shape;271;p33"/>
          <p:cNvPicPr preferRelativeResize="0"/>
          <p:nvPr/>
        </p:nvPicPr>
        <p:blipFill>
          <a:blip r:embed="rId5">
            <a:alphaModFix/>
          </a:blip>
          <a:stretch>
            <a:fillRect/>
          </a:stretch>
        </p:blipFill>
        <p:spPr>
          <a:xfrm>
            <a:off x="3174977" y="1006799"/>
            <a:ext cx="1392600" cy="1392600"/>
          </a:xfrm>
          <a:prstGeom prst="rect">
            <a:avLst/>
          </a:prstGeom>
          <a:noFill/>
          <a:ln>
            <a:noFill/>
          </a:ln>
        </p:spPr>
      </p:pic>
      <p:pic>
        <p:nvPicPr>
          <p:cNvPr id="272" name="Google Shape;272;p33"/>
          <p:cNvPicPr preferRelativeResize="0"/>
          <p:nvPr/>
        </p:nvPicPr>
        <p:blipFill>
          <a:blip r:embed="rId6">
            <a:alphaModFix/>
          </a:blip>
          <a:stretch>
            <a:fillRect/>
          </a:stretch>
        </p:blipFill>
        <p:spPr>
          <a:xfrm>
            <a:off x="6613875" y="3934805"/>
            <a:ext cx="2294800" cy="1132107"/>
          </a:xfrm>
          <a:prstGeom prst="rect">
            <a:avLst/>
          </a:prstGeom>
          <a:noFill/>
          <a:ln>
            <a:noFill/>
          </a:ln>
        </p:spPr>
      </p:pic>
      <p:grpSp>
        <p:nvGrpSpPr>
          <p:cNvPr id="273" name="Google Shape;273;p33"/>
          <p:cNvGrpSpPr/>
          <p:nvPr/>
        </p:nvGrpSpPr>
        <p:grpSpPr>
          <a:xfrm>
            <a:off x="6613875" y="2594336"/>
            <a:ext cx="2475750" cy="1148013"/>
            <a:chOff x="6834050" y="243949"/>
            <a:chExt cx="2475750" cy="1148013"/>
          </a:xfrm>
        </p:grpSpPr>
        <p:pic>
          <p:nvPicPr>
            <p:cNvPr id="274" name="Google Shape;274;p33"/>
            <p:cNvPicPr preferRelativeResize="0"/>
            <p:nvPr/>
          </p:nvPicPr>
          <p:blipFill>
            <a:blip r:embed="rId7">
              <a:alphaModFix/>
            </a:blip>
            <a:stretch>
              <a:fillRect/>
            </a:stretch>
          </p:blipFill>
          <p:spPr>
            <a:xfrm>
              <a:off x="6834050" y="243949"/>
              <a:ext cx="1083150" cy="1083150"/>
            </a:xfrm>
            <a:prstGeom prst="rect">
              <a:avLst/>
            </a:prstGeom>
            <a:noFill/>
            <a:ln>
              <a:noFill/>
            </a:ln>
          </p:spPr>
        </p:pic>
        <p:sp>
          <p:nvSpPr>
            <p:cNvPr id="275" name="Google Shape;275;p33"/>
            <p:cNvSpPr txBox="1"/>
            <p:nvPr/>
          </p:nvSpPr>
          <p:spPr>
            <a:xfrm>
              <a:off x="7917200" y="395663"/>
              <a:ext cx="1392600" cy="99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Roboto"/>
                  <a:ea typeface="Roboto"/>
                  <a:cs typeface="Roboto"/>
                  <a:sym typeface="Roboto"/>
                </a:rPr>
                <a:t>Roberts </a:t>
              </a:r>
              <a:endParaRPr b="1" sz="2400">
                <a:solidFill>
                  <a:schemeClr val="dk2"/>
                </a:solidFill>
                <a:latin typeface="Roboto"/>
                <a:ea typeface="Roboto"/>
                <a:cs typeface="Roboto"/>
                <a:sym typeface="Roboto"/>
              </a:endParaRPr>
            </a:p>
            <a:p>
              <a:pPr indent="0" lvl="0" marL="0" rtl="0" algn="l">
                <a:spcBef>
                  <a:spcPts val="0"/>
                </a:spcBef>
                <a:spcAft>
                  <a:spcPts val="0"/>
                </a:spcAft>
                <a:buNone/>
              </a:pPr>
              <a:r>
                <a:rPr b="1" lang="en" sz="2400">
                  <a:solidFill>
                    <a:schemeClr val="dk2"/>
                  </a:solidFill>
                  <a:latin typeface="Roboto"/>
                  <a:ea typeface="Roboto"/>
                  <a:cs typeface="Roboto"/>
                  <a:sym typeface="Roboto"/>
                </a:rPr>
                <a:t>Lab</a:t>
              </a:r>
              <a:endParaRPr b="1" sz="2400">
                <a:solidFill>
                  <a:schemeClr val="dk2"/>
                </a:solidFill>
                <a:latin typeface="Roboto"/>
                <a:ea typeface="Roboto"/>
                <a:cs typeface="Roboto"/>
                <a:sym typeface="Roboto"/>
              </a:endParaRPr>
            </a:p>
          </p:txBody>
        </p:sp>
      </p:grpSp>
      <p:pic>
        <p:nvPicPr>
          <p:cNvPr id="276" name="Google Shape;276;p33"/>
          <p:cNvPicPr preferRelativeResize="0"/>
          <p:nvPr/>
        </p:nvPicPr>
        <p:blipFill rotWithShape="1">
          <a:blip r:embed="rId8">
            <a:alphaModFix/>
          </a:blip>
          <a:srcRect b="0" l="0" r="17491" t="17491"/>
          <a:stretch/>
        </p:blipFill>
        <p:spPr>
          <a:xfrm>
            <a:off x="1787775" y="1006800"/>
            <a:ext cx="1392600" cy="1392600"/>
          </a:xfrm>
          <a:prstGeom prst="rect">
            <a:avLst/>
          </a:prstGeom>
          <a:noFill/>
          <a:ln>
            <a:noFill/>
          </a:ln>
        </p:spPr>
      </p:pic>
      <p:sp>
        <p:nvSpPr>
          <p:cNvPr id="277" name="Google Shape;277;p33"/>
          <p:cNvSpPr txBox="1"/>
          <p:nvPr/>
        </p:nvSpPr>
        <p:spPr>
          <a:xfrm>
            <a:off x="311700" y="2399400"/>
            <a:ext cx="147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Steven Roberts</a:t>
            </a:r>
            <a:endParaRPr>
              <a:solidFill>
                <a:schemeClr val="dk2"/>
              </a:solidFill>
            </a:endParaRPr>
          </a:p>
        </p:txBody>
      </p:sp>
      <p:sp>
        <p:nvSpPr>
          <p:cNvPr id="278" name="Google Shape;278;p33"/>
          <p:cNvSpPr txBox="1"/>
          <p:nvPr/>
        </p:nvSpPr>
        <p:spPr>
          <a:xfrm>
            <a:off x="4567575" y="2394625"/>
            <a:ext cx="1392600" cy="47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Sam White</a:t>
            </a:r>
            <a:endParaRPr>
              <a:solidFill>
                <a:schemeClr val="dk2"/>
              </a:solidFill>
            </a:endParaRPr>
          </a:p>
        </p:txBody>
      </p:sp>
      <p:sp>
        <p:nvSpPr>
          <p:cNvPr id="279" name="Google Shape;279;p33"/>
          <p:cNvSpPr txBox="1"/>
          <p:nvPr/>
        </p:nvSpPr>
        <p:spPr>
          <a:xfrm>
            <a:off x="3174975" y="2377500"/>
            <a:ext cx="1392600" cy="5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Jill Ashey</a:t>
            </a:r>
            <a:endParaRPr>
              <a:solidFill>
                <a:schemeClr val="dk2"/>
              </a:solidFill>
            </a:endParaRPr>
          </a:p>
        </p:txBody>
      </p:sp>
      <p:sp>
        <p:nvSpPr>
          <p:cNvPr id="280" name="Google Shape;280;p33"/>
          <p:cNvSpPr txBox="1"/>
          <p:nvPr/>
        </p:nvSpPr>
        <p:spPr>
          <a:xfrm>
            <a:off x="1730325" y="2399400"/>
            <a:ext cx="1659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Ariana Huffmeyer</a:t>
            </a:r>
            <a:endParaRPr>
              <a:solidFill>
                <a:schemeClr val="dk2"/>
              </a:solidFill>
            </a:endParaRPr>
          </a:p>
        </p:txBody>
      </p:sp>
      <p:pic>
        <p:nvPicPr>
          <p:cNvPr id="281" name="Google Shape;281;p33"/>
          <p:cNvPicPr preferRelativeResize="0"/>
          <p:nvPr/>
        </p:nvPicPr>
        <p:blipFill rotWithShape="1">
          <a:blip r:embed="rId9">
            <a:alphaModFix/>
          </a:blip>
          <a:srcRect b="16963" l="0" r="0" t="17715"/>
          <a:stretch/>
        </p:blipFill>
        <p:spPr>
          <a:xfrm>
            <a:off x="139675" y="487700"/>
            <a:ext cx="6179799" cy="2921200"/>
          </a:xfrm>
          <a:prstGeom prst="rect">
            <a:avLst/>
          </a:prstGeom>
          <a:noFill/>
          <a:ln>
            <a:noFill/>
          </a:ln>
        </p:spPr>
      </p:pic>
      <p:grpSp>
        <p:nvGrpSpPr>
          <p:cNvPr id="282" name="Google Shape;282;p33"/>
          <p:cNvGrpSpPr/>
          <p:nvPr/>
        </p:nvGrpSpPr>
        <p:grpSpPr>
          <a:xfrm>
            <a:off x="3038926" y="3408900"/>
            <a:ext cx="1659900" cy="1683000"/>
            <a:chOff x="3115126" y="3408900"/>
            <a:chExt cx="1659900" cy="1683000"/>
          </a:xfrm>
        </p:grpSpPr>
        <p:pic>
          <p:nvPicPr>
            <p:cNvPr id="283" name="Google Shape;283;p33" title="qr-code.png"/>
            <p:cNvPicPr preferRelativeResize="0"/>
            <p:nvPr/>
          </p:nvPicPr>
          <p:blipFill>
            <a:blip r:embed="rId10">
              <a:alphaModFix/>
            </a:blip>
            <a:stretch>
              <a:fillRect/>
            </a:stretch>
          </p:blipFill>
          <p:spPr>
            <a:xfrm>
              <a:off x="3180375" y="3408900"/>
              <a:ext cx="1529399" cy="1529399"/>
            </a:xfrm>
            <a:prstGeom prst="rect">
              <a:avLst/>
            </a:prstGeom>
            <a:noFill/>
            <a:ln>
              <a:noFill/>
            </a:ln>
          </p:spPr>
        </p:pic>
        <p:sp>
          <p:nvSpPr>
            <p:cNvPr id="284" name="Google Shape;284;p33"/>
            <p:cNvSpPr txBox="1"/>
            <p:nvPr/>
          </p:nvSpPr>
          <p:spPr>
            <a:xfrm>
              <a:off x="3115126" y="4798800"/>
              <a:ext cx="1659900" cy="29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The Roberts Lab</a:t>
              </a:r>
              <a:endParaRPr b="1">
                <a:solidFill>
                  <a:schemeClr val="dk2"/>
                </a:solidFill>
              </a:endParaRPr>
            </a:p>
          </p:txBody>
        </p:sp>
      </p:grpSp>
      <p:grpSp>
        <p:nvGrpSpPr>
          <p:cNvPr id="285" name="Google Shape;285;p33"/>
          <p:cNvGrpSpPr/>
          <p:nvPr/>
        </p:nvGrpSpPr>
        <p:grpSpPr>
          <a:xfrm>
            <a:off x="4843613" y="3408900"/>
            <a:ext cx="1727100" cy="1683000"/>
            <a:chOff x="4767413" y="3408900"/>
            <a:chExt cx="1727100" cy="1683000"/>
          </a:xfrm>
        </p:grpSpPr>
        <p:pic>
          <p:nvPicPr>
            <p:cNvPr id="286" name="Google Shape;286;p33" title="qr-code (1).png"/>
            <p:cNvPicPr preferRelativeResize="0"/>
            <p:nvPr/>
          </p:nvPicPr>
          <p:blipFill>
            <a:blip r:embed="rId11">
              <a:alphaModFix/>
            </a:blip>
            <a:stretch>
              <a:fillRect/>
            </a:stretch>
          </p:blipFill>
          <p:spPr>
            <a:xfrm>
              <a:off x="4790075" y="3408900"/>
              <a:ext cx="1529401" cy="1529401"/>
            </a:xfrm>
            <a:prstGeom prst="rect">
              <a:avLst/>
            </a:prstGeom>
            <a:noFill/>
            <a:ln>
              <a:noFill/>
            </a:ln>
          </p:spPr>
        </p:pic>
        <p:sp>
          <p:nvSpPr>
            <p:cNvPr id="287" name="Google Shape;287;p33"/>
            <p:cNvSpPr txBox="1"/>
            <p:nvPr/>
          </p:nvSpPr>
          <p:spPr>
            <a:xfrm>
              <a:off x="4767413" y="4798800"/>
              <a:ext cx="17271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rPr>
                <a:t>My Lab Notebook</a:t>
              </a:r>
              <a:endParaRPr b="1">
                <a:solidFill>
                  <a:schemeClr val="dk2"/>
                </a:solidFill>
              </a:endParaRPr>
            </a:p>
          </p:txBody>
        </p:sp>
      </p:grpSp>
      <p:pic>
        <p:nvPicPr>
          <p:cNvPr id="288" name="Google Shape;288;p33"/>
          <p:cNvPicPr preferRelativeResize="0"/>
          <p:nvPr/>
        </p:nvPicPr>
        <p:blipFill>
          <a:blip r:embed="rId12">
            <a:alphaModFix/>
          </a:blip>
          <a:stretch>
            <a:fillRect/>
          </a:stretch>
        </p:blipFill>
        <p:spPr>
          <a:xfrm>
            <a:off x="6686300" y="490479"/>
            <a:ext cx="2149975" cy="2149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4"/>
          <p:cNvPicPr preferRelativeResize="0"/>
          <p:nvPr/>
        </p:nvPicPr>
        <p:blipFill>
          <a:blip r:embed="rId3">
            <a:alphaModFix/>
          </a:blip>
          <a:stretch>
            <a:fillRect/>
          </a:stretch>
        </p:blipFill>
        <p:spPr>
          <a:xfrm>
            <a:off x="-1" y="0"/>
            <a:ext cx="7715290" cy="2571748"/>
          </a:xfrm>
          <a:prstGeom prst="rect">
            <a:avLst/>
          </a:prstGeom>
          <a:noFill/>
          <a:ln>
            <a:noFill/>
          </a:ln>
        </p:spPr>
      </p:pic>
      <p:pic>
        <p:nvPicPr>
          <p:cNvPr id="294" name="Google Shape;294;p34"/>
          <p:cNvPicPr preferRelativeResize="0"/>
          <p:nvPr/>
        </p:nvPicPr>
        <p:blipFill>
          <a:blip r:embed="rId4">
            <a:alphaModFix/>
          </a:blip>
          <a:stretch>
            <a:fillRect/>
          </a:stretch>
        </p:blipFill>
        <p:spPr>
          <a:xfrm>
            <a:off x="-1" y="2571752"/>
            <a:ext cx="7715223" cy="25717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5"/>
          <p:cNvSpPr txBox="1"/>
          <p:nvPr>
            <p:ph type="title"/>
          </p:nvPr>
        </p:nvSpPr>
        <p:spPr>
          <a:xfrm>
            <a:off x="311700" y="0"/>
            <a:ext cx="8520600" cy="1153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Expanding the Museomics Toolkit: Assessing Nanopore Sequencing as a Tool for Methylation Mapping in Archival Corals</a:t>
            </a:r>
            <a:endParaRPr/>
          </a:p>
        </p:txBody>
      </p:sp>
      <p:sp>
        <p:nvSpPr>
          <p:cNvPr id="300" name="Google Shape;300;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Museum specimens offer unique opportunities to study epigenetic changes across environmental history, yet methodological limitations have inhibited DNA methylation analysis in degraded historic samples. This study represents the first application of Oxford Nanopore direct sequencing to map methylation patterns in archival invertebrate specimens, using Caribbean octocorals (Eunicea tourneforti) spanning 130 years (1880s-2010s). We extracted DNA from 28 dried museum specimens across three temporal groups and performed MinION sequencing to evaluate detection of 5-methylcytosine modifications. This methodological development expands capabilities for studying epigenomic responses to environmental change in museum collections, with potential implications for understanding coral resilience mechanisms and informing conservation strategies for climate-threatened reef ecosystems.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grpSp>
        <p:nvGrpSpPr>
          <p:cNvPr id="68" name="Google Shape;68;p15"/>
          <p:cNvGrpSpPr/>
          <p:nvPr/>
        </p:nvGrpSpPr>
        <p:grpSpPr>
          <a:xfrm>
            <a:off x="4571988" y="240477"/>
            <a:ext cx="4588786" cy="4806093"/>
            <a:chOff x="2415300" y="1017725"/>
            <a:chExt cx="3866520" cy="4049623"/>
          </a:xfrm>
        </p:grpSpPr>
        <p:pic>
          <p:nvPicPr>
            <p:cNvPr id="69" name="Google Shape;69;p15"/>
            <p:cNvPicPr preferRelativeResize="0"/>
            <p:nvPr/>
          </p:nvPicPr>
          <p:blipFill rotWithShape="1">
            <a:blip r:embed="rId3">
              <a:alphaModFix/>
            </a:blip>
            <a:srcRect b="50272" l="1995" r="66677" t="25818"/>
            <a:stretch/>
          </p:blipFill>
          <p:spPr>
            <a:xfrm>
              <a:off x="2415300" y="1017725"/>
              <a:ext cx="3844974" cy="4049623"/>
            </a:xfrm>
            <a:prstGeom prst="rect">
              <a:avLst/>
            </a:prstGeom>
            <a:noFill/>
            <a:ln>
              <a:noFill/>
            </a:ln>
          </p:spPr>
        </p:pic>
        <p:pic>
          <p:nvPicPr>
            <p:cNvPr id="70" name="Google Shape;70;p15"/>
            <p:cNvPicPr preferRelativeResize="0"/>
            <p:nvPr/>
          </p:nvPicPr>
          <p:blipFill rotWithShape="1">
            <a:blip r:embed="rId3">
              <a:alphaModFix/>
            </a:blip>
            <a:srcRect b="95029" l="38562" r="38560" t="2557"/>
            <a:stretch/>
          </p:blipFill>
          <p:spPr>
            <a:xfrm>
              <a:off x="2967299" y="1023364"/>
              <a:ext cx="3314521" cy="482560"/>
            </a:xfrm>
            <a:prstGeom prst="rect">
              <a:avLst/>
            </a:prstGeom>
            <a:noFill/>
            <a:ln>
              <a:noFill/>
            </a:ln>
          </p:spPr>
        </p:pic>
      </p:grpSp>
      <p:sp>
        <p:nvSpPr>
          <p:cNvPr id="71" name="Google Shape;71;p15"/>
          <p:cNvSpPr txBox="1"/>
          <p:nvPr/>
        </p:nvSpPr>
        <p:spPr>
          <a:xfrm>
            <a:off x="6199056" y="4847163"/>
            <a:ext cx="3004800" cy="3825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1300">
                <a:solidFill>
                  <a:schemeClr val="dk1"/>
                </a:solidFill>
              </a:rPr>
              <a:t>Klughammer</a:t>
            </a:r>
            <a:r>
              <a:rPr lang="en" sz="1300">
                <a:solidFill>
                  <a:schemeClr val="dk1"/>
                </a:solidFill>
              </a:rPr>
              <a:t> et al., 2023</a:t>
            </a:r>
            <a:endParaRPr sz="1300">
              <a:solidFill>
                <a:schemeClr val="dk1"/>
              </a:solidFill>
            </a:endParaRPr>
          </a:p>
        </p:txBody>
      </p:sp>
      <p:sp>
        <p:nvSpPr>
          <p:cNvPr id="72" name="Google Shape;72;p15"/>
          <p:cNvSpPr txBox="1"/>
          <p:nvPr/>
        </p:nvSpPr>
        <p:spPr>
          <a:xfrm>
            <a:off x="115425" y="572700"/>
            <a:ext cx="4400400" cy="4274400"/>
          </a:xfrm>
          <a:prstGeom prst="rect">
            <a:avLst/>
          </a:prstGeom>
          <a:noFill/>
          <a:ln>
            <a:noFill/>
          </a:ln>
        </p:spPr>
        <p:txBody>
          <a:bodyPr anchorCtr="0" anchor="ctr"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Char char="●"/>
            </a:pPr>
            <a:r>
              <a:rPr lang="en" sz="1600">
                <a:solidFill>
                  <a:schemeClr val="dk2"/>
                </a:solidFill>
              </a:rPr>
              <a:t>Major differences between vertebrates and invertebrates. Inverts:</a:t>
            </a:r>
            <a:endParaRPr sz="1600">
              <a:solidFill>
                <a:schemeClr val="dk2"/>
              </a:solidFill>
            </a:endParaRPr>
          </a:p>
          <a:p>
            <a:pPr indent="-330200" lvl="1" marL="914400" rtl="0" algn="l">
              <a:lnSpc>
                <a:spcPct val="115000"/>
              </a:lnSpc>
              <a:spcBef>
                <a:spcPts val="1000"/>
              </a:spcBef>
              <a:spcAft>
                <a:spcPts val="0"/>
              </a:spcAft>
              <a:buClr>
                <a:schemeClr val="dk2"/>
              </a:buClr>
              <a:buSzPts val="1600"/>
              <a:buChar char="○"/>
            </a:pPr>
            <a:r>
              <a:rPr lang="en" sz="1600">
                <a:solidFill>
                  <a:schemeClr val="dk2"/>
                </a:solidFill>
              </a:rPr>
              <a:t>Low methylation level</a:t>
            </a:r>
            <a:endParaRPr sz="1600">
              <a:solidFill>
                <a:schemeClr val="dk2"/>
              </a:solidFill>
            </a:endParaRPr>
          </a:p>
          <a:p>
            <a:pPr indent="-330200" lvl="1" marL="914400" rtl="0" algn="l">
              <a:lnSpc>
                <a:spcPct val="115000"/>
              </a:lnSpc>
              <a:spcBef>
                <a:spcPts val="1000"/>
              </a:spcBef>
              <a:spcAft>
                <a:spcPts val="0"/>
              </a:spcAft>
              <a:buClr>
                <a:schemeClr val="dk2"/>
              </a:buClr>
              <a:buSzPts val="1600"/>
              <a:buChar char="○"/>
            </a:pPr>
            <a:r>
              <a:rPr lang="en" sz="1600">
                <a:solidFill>
                  <a:schemeClr val="dk2"/>
                </a:solidFill>
              </a:rPr>
              <a:t>Genomic distribution</a:t>
            </a:r>
            <a:endParaRPr sz="1600">
              <a:solidFill>
                <a:schemeClr val="dk2"/>
              </a:solidFill>
            </a:endParaRPr>
          </a:p>
          <a:p>
            <a:pPr indent="-330200" lvl="1" marL="914400" rtl="0" algn="l">
              <a:lnSpc>
                <a:spcPct val="115000"/>
              </a:lnSpc>
              <a:spcBef>
                <a:spcPts val="1000"/>
              </a:spcBef>
              <a:spcAft>
                <a:spcPts val="0"/>
              </a:spcAft>
              <a:buClr>
                <a:schemeClr val="dk2"/>
              </a:buClr>
              <a:buSzPts val="1600"/>
              <a:buChar char="○"/>
            </a:pPr>
            <a:r>
              <a:rPr lang="en" sz="1600">
                <a:solidFill>
                  <a:schemeClr val="dk2"/>
                </a:solidFill>
              </a:rPr>
              <a:t>Unclear mechanism</a:t>
            </a:r>
            <a:endParaRPr sz="1600">
              <a:solidFill>
                <a:schemeClr val="dk2"/>
              </a:solidFill>
            </a:endParaRPr>
          </a:p>
          <a:p>
            <a:pPr indent="-330200" lvl="0" marL="457200" rtl="0" algn="l">
              <a:lnSpc>
                <a:spcPct val="115000"/>
              </a:lnSpc>
              <a:spcBef>
                <a:spcPts val="1000"/>
              </a:spcBef>
              <a:spcAft>
                <a:spcPts val="0"/>
              </a:spcAft>
              <a:buClr>
                <a:schemeClr val="dk2"/>
              </a:buClr>
              <a:buSzPts val="1600"/>
              <a:buChar char="●"/>
            </a:pPr>
            <a:r>
              <a:rPr lang="en" sz="1600">
                <a:solidFill>
                  <a:schemeClr val="dk2"/>
                </a:solidFill>
              </a:rPr>
              <a:t>Key to invertebrate stress response, plasticity</a:t>
            </a:r>
            <a:endParaRPr sz="1600">
              <a:solidFill>
                <a:schemeClr val="dk2"/>
              </a:solidFill>
            </a:endParaRPr>
          </a:p>
          <a:p>
            <a:pPr indent="-330200" lvl="0" marL="457200" rtl="0" algn="l">
              <a:lnSpc>
                <a:spcPct val="115000"/>
              </a:lnSpc>
              <a:spcBef>
                <a:spcPts val="1000"/>
              </a:spcBef>
              <a:spcAft>
                <a:spcPts val="1000"/>
              </a:spcAft>
              <a:buClr>
                <a:schemeClr val="dk2"/>
              </a:buClr>
              <a:buSzPts val="1600"/>
              <a:buChar char="●"/>
            </a:pPr>
            <a:r>
              <a:rPr lang="en" sz="1600">
                <a:solidFill>
                  <a:schemeClr val="dk2"/>
                </a:solidFill>
              </a:rPr>
              <a:t>Climate change!</a:t>
            </a:r>
            <a:endParaRPr sz="1600">
              <a:solidFill>
                <a:schemeClr val="dk2"/>
              </a:solidFill>
            </a:endParaRPr>
          </a:p>
        </p:txBody>
      </p:sp>
      <p:sp>
        <p:nvSpPr>
          <p:cNvPr id="73" name="Google Shape;73;p15"/>
          <p:cNvSpPr txBox="1"/>
          <p:nvPr>
            <p:ph type="title"/>
          </p:nvPr>
        </p:nvSpPr>
        <p:spPr>
          <a:xfrm>
            <a:off x="0" y="0"/>
            <a:ext cx="5589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DNA methylation in marine inverts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DNA methylation in marine inverts</a:t>
            </a:r>
            <a:endParaRPr/>
          </a:p>
        </p:txBody>
      </p:sp>
      <p:pic>
        <p:nvPicPr>
          <p:cNvPr id="79" name="Google Shape;79;p16"/>
          <p:cNvPicPr preferRelativeResize="0"/>
          <p:nvPr/>
        </p:nvPicPr>
        <p:blipFill rotWithShape="1">
          <a:blip r:embed="rId3">
            <a:alphaModFix/>
          </a:blip>
          <a:srcRect b="4503" l="0" r="0" t="6670"/>
          <a:stretch/>
        </p:blipFill>
        <p:spPr>
          <a:xfrm>
            <a:off x="276225" y="2748925"/>
            <a:ext cx="8591550" cy="2030600"/>
          </a:xfrm>
          <a:prstGeom prst="rect">
            <a:avLst/>
          </a:prstGeom>
          <a:noFill/>
          <a:ln cap="flat" cmpd="sng" w="19050">
            <a:solidFill>
              <a:srgbClr val="489FB2"/>
            </a:solidFill>
            <a:prstDash val="solid"/>
            <a:round/>
            <a:headEnd len="sm" w="sm" type="none"/>
            <a:tailEnd len="sm" w="sm" type="none"/>
          </a:ln>
        </p:spPr>
      </p:pic>
      <p:pic>
        <p:nvPicPr>
          <p:cNvPr id="80" name="Google Shape;80;p16"/>
          <p:cNvPicPr preferRelativeResize="0"/>
          <p:nvPr/>
        </p:nvPicPr>
        <p:blipFill>
          <a:blip r:embed="rId4">
            <a:alphaModFix/>
          </a:blip>
          <a:stretch>
            <a:fillRect/>
          </a:stretch>
        </p:blipFill>
        <p:spPr>
          <a:xfrm>
            <a:off x="4299436" y="572700"/>
            <a:ext cx="4792227" cy="2030600"/>
          </a:xfrm>
          <a:prstGeom prst="rect">
            <a:avLst/>
          </a:prstGeom>
          <a:noFill/>
          <a:ln cap="flat" cmpd="sng" w="19050">
            <a:solidFill>
              <a:srgbClr val="489FB2"/>
            </a:solidFill>
            <a:prstDash val="solid"/>
            <a:round/>
            <a:headEnd len="sm" w="sm" type="none"/>
            <a:tailEnd len="sm" w="sm" type="none"/>
          </a:ln>
        </p:spPr>
      </p:pic>
      <p:pic>
        <p:nvPicPr>
          <p:cNvPr id="81" name="Google Shape;81;p16"/>
          <p:cNvPicPr preferRelativeResize="0"/>
          <p:nvPr/>
        </p:nvPicPr>
        <p:blipFill rotWithShape="1">
          <a:blip r:embed="rId5">
            <a:alphaModFix/>
          </a:blip>
          <a:srcRect b="0" l="0" r="9247" t="0"/>
          <a:stretch/>
        </p:blipFill>
        <p:spPr>
          <a:xfrm>
            <a:off x="62800" y="1024329"/>
            <a:ext cx="4155250" cy="1477975"/>
          </a:xfrm>
          <a:prstGeom prst="rect">
            <a:avLst/>
          </a:prstGeom>
          <a:noFill/>
          <a:ln cap="flat" cmpd="sng" w="19050">
            <a:solidFill>
              <a:srgbClr val="489FB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of using historical material</a:t>
            </a:r>
            <a:endParaRPr/>
          </a:p>
        </p:txBody>
      </p:sp>
      <p:sp>
        <p:nvSpPr>
          <p:cNvPr id="87" name="Google Shape;87;p17"/>
          <p:cNvSpPr txBox="1"/>
          <p:nvPr>
            <p:ph idx="1" type="body"/>
          </p:nvPr>
        </p:nvSpPr>
        <p:spPr>
          <a:xfrm>
            <a:off x="311700" y="611550"/>
            <a:ext cx="4260300" cy="1873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Huge amount of material available</a:t>
            </a:r>
            <a:endParaRPr/>
          </a:p>
          <a:p>
            <a:pPr indent="-342900" lvl="0" marL="457200" rtl="0" algn="l">
              <a:spcBef>
                <a:spcPts val="1000"/>
              </a:spcBef>
              <a:spcAft>
                <a:spcPts val="0"/>
              </a:spcAft>
              <a:buSzPts val="1800"/>
              <a:buChar char="●"/>
            </a:pPr>
            <a:r>
              <a:rPr lang="en"/>
              <a:t>No field sampling = less $, more accessible</a:t>
            </a:r>
            <a:endParaRPr/>
          </a:p>
          <a:p>
            <a:pPr indent="-342900" lvl="0" marL="457200" rtl="0" algn="l">
              <a:spcBef>
                <a:spcPts val="1000"/>
              </a:spcBef>
              <a:spcAft>
                <a:spcPts val="1000"/>
              </a:spcAft>
              <a:buSzPts val="1800"/>
              <a:buChar char="●"/>
            </a:pPr>
            <a:r>
              <a:rPr lang="en"/>
              <a:t>Potential for examining historical states, pre-climate crisis</a:t>
            </a:r>
            <a:endParaRPr/>
          </a:p>
        </p:txBody>
      </p:sp>
      <p:pic>
        <p:nvPicPr>
          <p:cNvPr id="88" name="Google Shape;88;p17"/>
          <p:cNvPicPr preferRelativeResize="0"/>
          <p:nvPr/>
        </p:nvPicPr>
        <p:blipFill>
          <a:blip r:embed="rId3">
            <a:alphaModFix/>
          </a:blip>
          <a:stretch>
            <a:fillRect/>
          </a:stretch>
        </p:blipFill>
        <p:spPr>
          <a:xfrm>
            <a:off x="5712557" y="0"/>
            <a:ext cx="3431441" cy="5143500"/>
          </a:xfrm>
          <a:prstGeom prst="rect">
            <a:avLst/>
          </a:prstGeom>
          <a:noFill/>
          <a:ln>
            <a:noFill/>
          </a:ln>
        </p:spPr>
      </p:pic>
      <p:pic>
        <p:nvPicPr>
          <p:cNvPr id="89" name="Google Shape;89;p17"/>
          <p:cNvPicPr preferRelativeResize="0"/>
          <p:nvPr/>
        </p:nvPicPr>
        <p:blipFill>
          <a:blip r:embed="rId4">
            <a:alphaModFix/>
          </a:blip>
          <a:stretch>
            <a:fillRect/>
          </a:stretch>
        </p:blipFill>
        <p:spPr>
          <a:xfrm>
            <a:off x="460975" y="2527018"/>
            <a:ext cx="4260301" cy="1310124"/>
          </a:xfrm>
          <a:prstGeom prst="rect">
            <a:avLst/>
          </a:prstGeom>
          <a:noFill/>
          <a:ln>
            <a:noFill/>
          </a:ln>
        </p:spPr>
      </p:pic>
      <p:pic>
        <p:nvPicPr>
          <p:cNvPr id="90" name="Google Shape;90;p17"/>
          <p:cNvPicPr preferRelativeResize="0"/>
          <p:nvPr/>
        </p:nvPicPr>
        <p:blipFill rotWithShape="1">
          <a:blip r:embed="rId5">
            <a:alphaModFix/>
          </a:blip>
          <a:srcRect b="0" l="0" r="6173" t="0"/>
          <a:stretch/>
        </p:blipFill>
        <p:spPr>
          <a:xfrm>
            <a:off x="332634" y="3858058"/>
            <a:ext cx="5033949" cy="122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There are problems sequencing methylation from museum vouchers</a:t>
            </a:r>
            <a:endParaRPr/>
          </a:p>
        </p:txBody>
      </p:sp>
      <p:pic>
        <p:nvPicPr>
          <p:cNvPr id="96" name="Google Shape;96;p18"/>
          <p:cNvPicPr preferRelativeResize="0"/>
          <p:nvPr/>
        </p:nvPicPr>
        <p:blipFill rotWithShape="1">
          <a:blip r:embed="rId3">
            <a:alphaModFix/>
          </a:blip>
          <a:srcRect b="0" l="0" r="38435" t="0"/>
          <a:stretch/>
        </p:blipFill>
        <p:spPr>
          <a:xfrm>
            <a:off x="1496850" y="812225"/>
            <a:ext cx="3786373" cy="4105200"/>
          </a:xfrm>
          <a:prstGeom prst="rect">
            <a:avLst/>
          </a:prstGeom>
          <a:noFill/>
          <a:ln>
            <a:noFill/>
          </a:ln>
        </p:spPr>
      </p:pic>
      <p:sp>
        <p:nvSpPr>
          <p:cNvPr id="97" name="Google Shape;97;p18"/>
          <p:cNvSpPr txBox="1"/>
          <p:nvPr/>
        </p:nvSpPr>
        <p:spPr>
          <a:xfrm>
            <a:off x="7045025" y="4855200"/>
            <a:ext cx="2098800" cy="2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Raxworthy &amp; Smith (2021)</a:t>
            </a:r>
            <a:endParaRPr sz="1200">
              <a:solidFill>
                <a:schemeClr val="dk2"/>
              </a:solidFill>
            </a:endParaRPr>
          </a:p>
        </p:txBody>
      </p:sp>
      <p:pic>
        <p:nvPicPr>
          <p:cNvPr id="98" name="Google Shape;98;p18"/>
          <p:cNvPicPr preferRelativeResize="0"/>
          <p:nvPr/>
        </p:nvPicPr>
        <p:blipFill>
          <a:blip r:embed="rId4">
            <a:alphaModFix/>
          </a:blip>
          <a:stretch>
            <a:fillRect/>
          </a:stretch>
        </p:blipFill>
        <p:spPr>
          <a:xfrm rot="2212378">
            <a:off x="5541760" y="2128921"/>
            <a:ext cx="612281" cy="612281"/>
          </a:xfrm>
          <a:prstGeom prst="rect">
            <a:avLst/>
          </a:prstGeom>
          <a:noFill/>
          <a:ln>
            <a:noFill/>
          </a:ln>
        </p:spPr>
      </p:pic>
      <p:pic>
        <p:nvPicPr>
          <p:cNvPr id="99" name="Google Shape;99;p18"/>
          <p:cNvPicPr preferRelativeResize="0"/>
          <p:nvPr/>
        </p:nvPicPr>
        <p:blipFill>
          <a:blip r:embed="rId4">
            <a:alphaModFix/>
          </a:blip>
          <a:stretch>
            <a:fillRect/>
          </a:stretch>
        </p:blipFill>
        <p:spPr>
          <a:xfrm rot="2212378">
            <a:off x="5819760" y="2128921"/>
            <a:ext cx="612281" cy="612281"/>
          </a:xfrm>
          <a:prstGeom prst="rect">
            <a:avLst/>
          </a:prstGeom>
          <a:noFill/>
          <a:ln>
            <a:noFill/>
          </a:ln>
        </p:spPr>
      </p:pic>
      <p:pic>
        <p:nvPicPr>
          <p:cNvPr id="100" name="Google Shape;100;p18"/>
          <p:cNvPicPr preferRelativeResize="0"/>
          <p:nvPr/>
        </p:nvPicPr>
        <p:blipFill>
          <a:blip r:embed="rId4">
            <a:alphaModFix/>
          </a:blip>
          <a:stretch>
            <a:fillRect/>
          </a:stretch>
        </p:blipFill>
        <p:spPr>
          <a:xfrm rot="2212378">
            <a:off x="5341660" y="3826984"/>
            <a:ext cx="612281" cy="612281"/>
          </a:xfrm>
          <a:prstGeom prst="rect">
            <a:avLst/>
          </a:prstGeom>
          <a:noFill/>
          <a:ln>
            <a:noFill/>
          </a:ln>
        </p:spPr>
      </p:pic>
      <p:pic>
        <p:nvPicPr>
          <p:cNvPr id="101" name="Google Shape;101;p18"/>
          <p:cNvPicPr preferRelativeResize="0"/>
          <p:nvPr/>
        </p:nvPicPr>
        <p:blipFill>
          <a:blip r:embed="rId4">
            <a:alphaModFix/>
          </a:blip>
          <a:stretch>
            <a:fillRect/>
          </a:stretch>
        </p:blipFill>
        <p:spPr>
          <a:xfrm rot="2212378">
            <a:off x="5715110" y="3759584"/>
            <a:ext cx="612281" cy="612281"/>
          </a:xfrm>
          <a:prstGeom prst="rect">
            <a:avLst/>
          </a:prstGeom>
          <a:noFill/>
          <a:ln>
            <a:noFill/>
          </a:ln>
        </p:spPr>
      </p:pic>
      <p:pic>
        <p:nvPicPr>
          <p:cNvPr id="102" name="Google Shape;102;p18"/>
          <p:cNvPicPr preferRelativeResize="0"/>
          <p:nvPr/>
        </p:nvPicPr>
        <p:blipFill>
          <a:blip r:embed="rId4">
            <a:alphaModFix/>
          </a:blip>
          <a:stretch>
            <a:fillRect/>
          </a:stretch>
        </p:blipFill>
        <p:spPr>
          <a:xfrm rot="2212378">
            <a:off x="5341660" y="2902384"/>
            <a:ext cx="612281" cy="612281"/>
          </a:xfrm>
          <a:prstGeom prst="rect">
            <a:avLst/>
          </a:prstGeom>
          <a:noFill/>
          <a:ln>
            <a:noFill/>
          </a:ln>
        </p:spPr>
      </p:pic>
      <p:pic>
        <p:nvPicPr>
          <p:cNvPr id="103" name="Google Shape;103;p18"/>
          <p:cNvPicPr preferRelativeResize="0"/>
          <p:nvPr/>
        </p:nvPicPr>
        <p:blipFill>
          <a:blip r:embed="rId4">
            <a:alphaModFix/>
          </a:blip>
          <a:stretch>
            <a:fillRect/>
          </a:stretch>
        </p:blipFill>
        <p:spPr>
          <a:xfrm rot="2212378">
            <a:off x="5715110" y="2759209"/>
            <a:ext cx="612281" cy="612281"/>
          </a:xfrm>
          <a:prstGeom prst="rect">
            <a:avLst/>
          </a:prstGeom>
          <a:noFill/>
          <a:ln>
            <a:noFill/>
          </a:ln>
        </p:spPr>
      </p:pic>
      <p:pic>
        <p:nvPicPr>
          <p:cNvPr id="104" name="Google Shape;104;p18"/>
          <p:cNvPicPr preferRelativeResize="0"/>
          <p:nvPr/>
        </p:nvPicPr>
        <p:blipFill>
          <a:blip r:embed="rId4">
            <a:alphaModFix/>
          </a:blip>
          <a:stretch>
            <a:fillRect/>
          </a:stretch>
        </p:blipFill>
        <p:spPr>
          <a:xfrm rot="2212378">
            <a:off x="5715110" y="3033984"/>
            <a:ext cx="612281" cy="612281"/>
          </a:xfrm>
          <a:prstGeom prst="rect">
            <a:avLst/>
          </a:prstGeom>
          <a:noFill/>
          <a:ln>
            <a:noFill/>
          </a:ln>
        </p:spPr>
      </p:pic>
      <p:pic>
        <p:nvPicPr>
          <p:cNvPr id="105" name="Google Shape;105;p18"/>
          <p:cNvPicPr preferRelativeResize="0"/>
          <p:nvPr/>
        </p:nvPicPr>
        <p:blipFill>
          <a:blip r:embed="rId4">
            <a:alphaModFix/>
          </a:blip>
          <a:stretch>
            <a:fillRect/>
          </a:stretch>
        </p:blipFill>
        <p:spPr>
          <a:xfrm rot="2212378">
            <a:off x="5253560" y="2128921"/>
            <a:ext cx="612281" cy="612281"/>
          </a:xfrm>
          <a:prstGeom prst="rect">
            <a:avLst/>
          </a:prstGeom>
          <a:noFill/>
          <a:ln>
            <a:noFill/>
          </a:ln>
        </p:spPr>
      </p:pic>
      <p:pic>
        <p:nvPicPr>
          <p:cNvPr id="106" name="Google Shape;106;p18"/>
          <p:cNvPicPr preferRelativeResize="0"/>
          <p:nvPr/>
        </p:nvPicPr>
        <p:blipFill>
          <a:blip r:embed="rId4">
            <a:alphaModFix/>
          </a:blip>
          <a:stretch>
            <a:fillRect/>
          </a:stretch>
        </p:blipFill>
        <p:spPr>
          <a:xfrm rot="2212378">
            <a:off x="6110760" y="2969784"/>
            <a:ext cx="612281" cy="612281"/>
          </a:xfrm>
          <a:prstGeom prst="rect">
            <a:avLst/>
          </a:prstGeom>
          <a:noFill/>
          <a:ln>
            <a:noFill/>
          </a:ln>
        </p:spPr>
      </p:pic>
      <p:pic>
        <p:nvPicPr>
          <p:cNvPr id="107" name="Google Shape;107;p18"/>
          <p:cNvPicPr preferRelativeResize="0"/>
          <p:nvPr/>
        </p:nvPicPr>
        <p:blipFill>
          <a:blip r:embed="rId4">
            <a:alphaModFix/>
          </a:blip>
          <a:stretch>
            <a:fillRect/>
          </a:stretch>
        </p:blipFill>
        <p:spPr>
          <a:xfrm rot="2212378">
            <a:off x="5541760" y="1882508"/>
            <a:ext cx="612281" cy="612281"/>
          </a:xfrm>
          <a:prstGeom prst="rect">
            <a:avLst/>
          </a:prstGeom>
          <a:noFill/>
          <a:ln>
            <a:noFill/>
          </a:ln>
        </p:spPr>
      </p:pic>
      <p:pic>
        <p:nvPicPr>
          <p:cNvPr id="108" name="Google Shape;108;p18"/>
          <p:cNvPicPr preferRelativeResize="0"/>
          <p:nvPr/>
        </p:nvPicPr>
        <p:blipFill>
          <a:blip r:embed="rId4">
            <a:alphaModFix/>
          </a:blip>
          <a:stretch>
            <a:fillRect/>
          </a:stretch>
        </p:blipFill>
        <p:spPr>
          <a:xfrm rot="2212378">
            <a:off x="5819760" y="1882521"/>
            <a:ext cx="612281" cy="612281"/>
          </a:xfrm>
          <a:prstGeom prst="rect">
            <a:avLst/>
          </a:prstGeom>
          <a:noFill/>
          <a:ln>
            <a:noFill/>
          </a:ln>
        </p:spPr>
      </p:pic>
      <p:pic>
        <p:nvPicPr>
          <p:cNvPr id="109" name="Google Shape;109;p18"/>
          <p:cNvPicPr preferRelativeResize="0"/>
          <p:nvPr/>
        </p:nvPicPr>
        <p:blipFill>
          <a:blip r:embed="rId4">
            <a:alphaModFix/>
          </a:blip>
          <a:stretch>
            <a:fillRect/>
          </a:stretch>
        </p:blipFill>
        <p:spPr>
          <a:xfrm rot="2212378">
            <a:off x="5253560" y="1056384"/>
            <a:ext cx="612281" cy="612281"/>
          </a:xfrm>
          <a:prstGeom prst="rect">
            <a:avLst/>
          </a:prstGeom>
          <a:noFill/>
          <a:ln>
            <a:noFill/>
          </a:ln>
        </p:spPr>
      </p:pic>
      <p:pic>
        <p:nvPicPr>
          <p:cNvPr id="110" name="Google Shape;110;p18"/>
          <p:cNvPicPr preferRelativeResize="0"/>
          <p:nvPr/>
        </p:nvPicPr>
        <p:blipFill>
          <a:blip r:embed="rId4">
            <a:alphaModFix/>
          </a:blip>
          <a:stretch>
            <a:fillRect/>
          </a:stretch>
        </p:blipFill>
        <p:spPr>
          <a:xfrm rot="2212378">
            <a:off x="6110760" y="2128921"/>
            <a:ext cx="612281" cy="612281"/>
          </a:xfrm>
          <a:prstGeom prst="rect">
            <a:avLst/>
          </a:prstGeom>
          <a:noFill/>
          <a:ln>
            <a:noFill/>
          </a:ln>
        </p:spPr>
      </p:pic>
      <p:pic>
        <p:nvPicPr>
          <p:cNvPr id="111" name="Google Shape;111;p18"/>
          <p:cNvPicPr preferRelativeResize="0"/>
          <p:nvPr/>
        </p:nvPicPr>
        <p:blipFill>
          <a:blip r:embed="rId4">
            <a:alphaModFix/>
          </a:blip>
          <a:stretch>
            <a:fillRect/>
          </a:stretch>
        </p:blipFill>
        <p:spPr>
          <a:xfrm rot="2212378">
            <a:off x="5876160" y="1106646"/>
            <a:ext cx="612281" cy="612281"/>
          </a:xfrm>
          <a:prstGeom prst="rect">
            <a:avLst/>
          </a:prstGeom>
          <a:noFill/>
          <a:ln>
            <a:noFill/>
          </a:ln>
        </p:spPr>
      </p:pic>
      <p:pic>
        <p:nvPicPr>
          <p:cNvPr id="112" name="Google Shape;112;p18"/>
          <p:cNvPicPr preferRelativeResize="0"/>
          <p:nvPr/>
        </p:nvPicPr>
        <p:blipFill>
          <a:blip r:embed="rId4">
            <a:alphaModFix/>
          </a:blip>
          <a:stretch>
            <a:fillRect/>
          </a:stretch>
        </p:blipFill>
        <p:spPr>
          <a:xfrm rot="2212378">
            <a:off x="6154160" y="1106646"/>
            <a:ext cx="612281" cy="612281"/>
          </a:xfrm>
          <a:prstGeom prst="rect">
            <a:avLst/>
          </a:prstGeom>
          <a:noFill/>
          <a:ln>
            <a:noFill/>
          </a:ln>
        </p:spPr>
      </p:pic>
      <p:pic>
        <p:nvPicPr>
          <p:cNvPr id="113" name="Google Shape;113;p18"/>
          <p:cNvPicPr preferRelativeResize="0"/>
          <p:nvPr/>
        </p:nvPicPr>
        <p:blipFill>
          <a:blip r:embed="rId4">
            <a:alphaModFix/>
          </a:blip>
          <a:stretch>
            <a:fillRect/>
          </a:stretch>
        </p:blipFill>
        <p:spPr>
          <a:xfrm rot="2212378">
            <a:off x="5587960" y="1106646"/>
            <a:ext cx="612281" cy="612281"/>
          </a:xfrm>
          <a:prstGeom prst="rect">
            <a:avLst/>
          </a:prstGeom>
          <a:noFill/>
          <a:ln>
            <a:noFill/>
          </a:ln>
        </p:spPr>
      </p:pic>
      <p:pic>
        <p:nvPicPr>
          <p:cNvPr id="114" name="Google Shape;114;p18"/>
          <p:cNvPicPr preferRelativeResize="0"/>
          <p:nvPr/>
        </p:nvPicPr>
        <p:blipFill>
          <a:blip r:embed="rId4">
            <a:alphaModFix/>
          </a:blip>
          <a:stretch>
            <a:fillRect/>
          </a:stretch>
        </p:blipFill>
        <p:spPr>
          <a:xfrm rot="2212378">
            <a:off x="5876160" y="860233"/>
            <a:ext cx="612281" cy="612281"/>
          </a:xfrm>
          <a:prstGeom prst="rect">
            <a:avLst/>
          </a:prstGeom>
          <a:noFill/>
          <a:ln>
            <a:noFill/>
          </a:ln>
        </p:spPr>
      </p:pic>
      <p:pic>
        <p:nvPicPr>
          <p:cNvPr id="115" name="Google Shape;115;p18"/>
          <p:cNvPicPr preferRelativeResize="0"/>
          <p:nvPr/>
        </p:nvPicPr>
        <p:blipFill>
          <a:blip r:embed="rId4">
            <a:alphaModFix/>
          </a:blip>
          <a:stretch>
            <a:fillRect/>
          </a:stretch>
        </p:blipFill>
        <p:spPr>
          <a:xfrm rot="2212378">
            <a:off x="6154160" y="860246"/>
            <a:ext cx="612281" cy="612281"/>
          </a:xfrm>
          <a:prstGeom prst="rect">
            <a:avLst/>
          </a:prstGeom>
          <a:noFill/>
          <a:ln>
            <a:noFill/>
          </a:ln>
        </p:spPr>
      </p:pic>
      <p:pic>
        <p:nvPicPr>
          <p:cNvPr id="116" name="Google Shape;116;p18"/>
          <p:cNvPicPr preferRelativeResize="0"/>
          <p:nvPr/>
        </p:nvPicPr>
        <p:blipFill>
          <a:blip r:embed="rId4">
            <a:alphaModFix/>
          </a:blip>
          <a:stretch>
            <a:fillRect/>
          </a:stretch>
        </p:blipFill>
        <p:spPr>
          <a:xfrm rot="2212378">
            <a:off x="6445160" y="1106646"/>
            <a:ext cx="612281" cy="612281"/>
          </a:xfrm>
          <a:prstGeom prst="rect">
            <a:avLst/>
          </a:prstGeom>
          <a:noFill/>
          <a:ln>
            <a:noFill/>
          </a:ln>
        </p:spPr>
      </p:pic>
      <p:pic>
        <p:nvPicPr>
          <p:cNvPr id="117" name="Google Shape;117;p18"/>
          <p:cNvPicPr preferRelativeResize="0"/>
          <p:nvPr/>
        </p:nvPicPr>
        <p:blipFill>
          <a:blip r:embed="rId4">
            <a:alphaModFix/>
          </a:blip>
          <a:stretch>
            <a:fillRect/>
          </a:stretch>
        </p:blipFill>
        <p:spPr>
          <a:xfrm rot="2212378">
            <a:off x="5559613" y="860246"/>
            <a:ext cx="612281" cy="6122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WGBS is ill-suited to hDNA sequenicng</a:t>
            </a:r>
            <a:endParaRPr/>
          </a:p>
        </p:txBody>
      </p:sp>
      <p:pic>
        <p:nvPicPr>
          <p:cNvPr id="123" name="Google Shape;123;p19"/>
          <p:cNvPicPr preferRelativeResize="0"/>
          <p:nvPr/>
        </p:nvPicPr>
        <p:blipFill rotWithShape="1">
          <a:blip r:embed="rId3">
            <a:alphaModFix/>
          </a:blip>
          <a:srcRect b="759" l="2050" r="-2050" t="-760"/>
          <a:stretch/>
        </p:blipFill>
        <p:spPr>
          <a:xfrm>
            <a:off x="1029961" y="763200"/>
            <a:ext cx="7084076" cy="4199799"/>
          </a:xfrm>
          <a:prstGeom prst="rect">
            <a:avLst/>
          </a:prstGeom>
          <a:noFill/>
          <a:ln>
            <a:noFill/>
          </a:ln>
        </p:spPr>
      </p:pic>
      <p:sp>
        <p:nvSpPr>
          <p:cNvPr id="124" name="Google Shape;124;p19"/>
          <p:cNvSpPr/>
          <p:nvPr/>
        </p:nvSpPr>
        <p:spPr>
          <a:xfrm>
            <a:off x="842800" y="1734325"/>
            <a:ext cx="7224000" cy="10701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Nanopore may offer better alternative for hDNA methylation mapping</a:t>
            </a:r>
            <a:endParaRPr sz="2220"/>
          </a:p>
        </p:txBody>
      </p:sp>
      <p:sp>
        <p:nvSpPr>
          <p:cNvPr id="130" name="Google Shape;130;p20"/>
          <p:cNvSpPr txBox="1"/>
          <p:nvPr>
            <p:ph idx="1" type="body"/>
          </p:nvPr>
        </p:nvSpPr>
        <p:spPr>
          <a:xfrm>
            <a:off x="151175" y="798300"/>
            <a:ext cx="2992800" cy="38949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Requires less input DNA</a:t>
            </a:r>
            <a:endParaRPr sz="1700"/>
          </a:p>
          <a:p>
            <a:pPr indent="-336550" lvl="0" marL="457200" rtl="0" algn="l">
              <a:spcBef>
                <a:spcPts val="1000"/>
              </a:spcBef>
              <a:spcAft>
                <a:spcPts val="0"/>
              </a:spcAft>
              <a:buSzPts val="1700"/>
              <a:buChar char="●"/>
            </a:pPr>
            <a:r>
              <a:rPr lang="en" sz="1700"/>
              <a:t>No harsh bisulfite conversion</a:t>
            </a:r>
            <a:endParaRPr sz="1600"/>
          </a:p>
          <a:p>
            <a:pPr indent="-336550" lvl="0" marL="457200" rtl="0" algn="l">
              <a:spcBef>
                <a:spcPts val="1000"/>
              </a:spcBef>
              <a:spcAft>
                <a:spcPts val="1000"/>
              </a:spcAft>
              <a:buSzPts val="1700"/>
              <a:buChar char="●"/>
            </a:pPr>
            <a:r>
              <a:rPr lang="en" sz="1700"/>
              <a:t>Can ID multiple modification types (5mC, 5hmC, 6mA, 4mC)</a:t>
            </a:r>
            <a:endParaRPr sz="1700"/>
          </a:p>
        </p:txBody>
      </p:sp>
      <p:pic>
        <p:nvPicPr>
          <p:cNvPr id="131" name="Google Shape;131;p20"/>
          <p:cNvPicPr preferRelativeResize="0"/>
          <p:nvPr/>
        </p:nvPicPr>
        <p:blipFill>
          <a:blip r:embed="rId3">
            <a:alphaModFix/>
          </a:blip>
          <a:stretch>
            <a:fillRect/>
          </a:stretch>
        </p:blipFill>
        <p:spPr>
          <a:xfrm>
            <a:off x="3472975" y="792625"/>
            <a:ext cx="5671025" cy="3558249"/>
          </a:xfrm>
          <a:prstGeom prst="rect">
            <a:avLst/>
          </a:prstGeom>
          <a:noFill/>
          <a:ln>
            <a:noFill/>
          </a:ln>
        </p:spPr>
      </p:pic>
      <p:sp>
        <p:nvSpPr>
          <p:cNvPr id="132" name="Google Shape;132;p20"/>
          <p:cNvSpPr txBox="1"/>
          <p:nvPr/>
        </p:nvSpPr>
        <p:spPr>
          <a:xfrm>
            <a:off x="6093575" y="4918950"/>
            <a:ext cx="2926800" cy="1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rPr>
              <a:t>https://www.yourgenome.org/theme/what-is-oxford-nanopore-technology-ont-sequencing/</a:t>
            </a:r>
            <a:endParaRPr sz="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Deamination in WGBS v. Nanopore</a:t>
            </a:r>
            <a:endParaRPr/>
          </a:p>
        </p:txBody>
      </p:sp>
      <p:pic>
        <p:nvPicPr>
          <p:cNvPr id="138" name="Google Shape;138;p21"/>
          <p:cNvPicPr preferRelativeResize="0"/>
          <p:nvPr/>
        </p:nvPicPr>
        <p:blipFill>
          <a:blip r:embed="rId3">
            <a:alphaModFix/>
          </a:blip>
          <a:stretch>
            <a:fillRect/>
          </a:stretch>
        </p:blipFill>
        <p:spPr>
          <a:xfrm>
            <a:off x="0" y="1219517"/>
            <a:ext cx="9144000" cy="27044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